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61" r:id="rId4"/>
    <p:sldId id="258" r:id="rId5"/>
    <p:sldId id="320" r:id="rId6"/>
    <p:sldId id="340" r:id="rId7"/>
    <p:sldId id="348" r:id="rId8"/>
    <p:sldId id="349"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351" r:id="rId28"/>
    <p:sldId id="282" r:id="rId29"/>
    <p:sldId id="352" r:id="rId30"/>
    <p:sldId id="354" r:id="rId31"/>
    <p:sldId id="286" r:id="rId32"/>
    <p:sldId id="355" r:id="rId33"/>
    <p:sldId id="356" r:id="rId34"/>
    <p:sldId id="358"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ZU1IM8qm7ZIhk+d8o5M+RldMz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nl-BE"/>
              <a:t>LIGO Antwerpen    -   Emino   -   Arktos  -  AGII  -   CAW  -  JAC  -   VDAB   IN-Z vzw  - Kringwinkel Antwerpen - Onbeperkt Jobstudent  -  Aralea  -  Noordheuvel  -  LOGO  Antwerpen  - VAGGA  -  OLO-Rotonde vzw -   TRAVI  - Goedwonen - Talentenwerf -  Constructiv -  Provincie Antwerpen  -  Blenders  -  SBS  - Europees Sociaal Fonds - Departement Werk en sociale economie  -  Bielebale   -  Samenlevingsdienst  - Kringwinkel De Enter  -  CVO Antwerpen -  Saamo  - Appel &amp; Ei -  Kabas  Youthstart  -  Overkophuizen  - Emmaus   -  KINA – Lokale besturen – Beego – Wijkwerken Selab  - KIOS – ‘t Pinkeltje – IGEAN – GTB  -  Talentoscoop - … </a:t>
            </a:r>
            <a:endParaRPr/>
          </a:p>
          <a:p>
            <a:pPr marL="0" lvl="0" indent="0" algn="l" rtl="0">
              <a:lnSpc>
                <a:spcPct val="100000"/>
              </a:lnSpc>
              <a:spcBef>
                <a:spcPts val="0"/>
              </a:spcBef>
              <a:spcAft>
                <a:spcPts val="0"/>
              </a:spcAft>
              <a:buSzPts val="1400"/>
              <a:buNone/>
            </a:pPr>
            <a:endParaRPr/>
          </a:p>
        </p:txBody>
      </p:sp>
      <p:sp>
        <p:nvSpPr>
          <p:cNvPr id="318" name="Google Shape;3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a120a96a4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2a120a96a4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2a120a96a4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1ee225e8e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2a1ee225e8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89" name="Google Shape;489;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nl-BE" sz="1200" b="0" i="0" u="none" strike="noStrike" cap="none">
                <a:solidFill>
                  <a:schemeClr val="dk1"/>
                </a:solidFill>
                <a:latin typeface="Calibri"/>
                <a:ea typeface="Calibri"/>
                <a:cs typeface="Calibri"/>
                <a:sym typeface="Calibri"/>
              </a:rPr>
              <a:t>1.7.2013</a:t>
            </a:r>
            <a:endParaRPr/>
          </a:p>
        </p:txBody>
      </p:sp>
      <p:sp>
        <p:nvSpPr>
          <p:cNvPr id="490" name="Google Shape;490;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93" name="Google Shape;493;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nl-BE"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00" name="Google Shape;500;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nl-BE" sz="1200">
                <a:solidFill>
                  <a:schemeClr val="dk1"/>
                </a:solidFill>
                <a:latin typeface="Calibri"/>
                <a:ea typeface="Calibri"/>
                <a:cs typeface="Calibri"/>
                <a:sym typeface="Calibri"/>
              </a:rPr>
              <a:t>1.7.2013</a:t>
            </a:r>
            <a:endParaRPr/>
          </a:p>
        </p:txBody>
      </p:sp>
      <p:sp>
        <p:nvSpPr>
          <p:cNvPr id="501" name="Google Shape;501;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3" name="Google Shape;503;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04" name="Google Shape;504;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nl-BE" sz="1200">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19" name="Google Shape;519;p2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nl-BE" sz="1200">
                <a:solidFill>
                  <a:schemeClr val="dk1"/>
                </a:solidFill>
                <a:latin typeface="Calibri"/>
                <a:ea typeface="Calibri"/>
                <a:cs typeface="Calibri"/>
                <a:sym typeface="Calibri"/>
              </a:rPr>
              <a:t>1.7.2013</a:t>
            </a:r>
            <a:endParaRPr/>
          </a:p>
        </p:txBody>
      </p:sp>
      <p:sp>
        <p:nvSpPr>
          <p:cNvPr id="520" name="Google Shape;520;p2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2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23" name="Google Shape;523;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nl-BE" sz="1200">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44" name="Google Shape;544;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nl-BE" sz="1200">
                <a:solidFill>
                  <a:schemeClr val="dk1"/>
                </a:solidFill>
                <a:latin typeface="Calibri"/>
                <a:ea typeface="Calibri"/>
                <a:cs typeface="Calibri"/>
                <a:sym typeface="Calibri"/>
              </a:rPr>
              <a:t>1.7.2013</a:t>
            </a:r>
            <a:endParaRPr/>
          </a:p>
        </p:txBody>
      </p:sp>
      <p:sp>
        <p:nvSpPr>
          <p:cNvPr id="545" name="Google Shape;545;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548" name="Google Shape;548;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nl-BE" sz="1200">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a120a96a4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2a120a96a4e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2a120a96a4e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40</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a120a96a4e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2a120a96a4e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2a120a96a4e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41</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a120a96a4e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a120a96a4e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g2a120a96a4e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42</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a120a96a4e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a120a96a4e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g2a120a96a4e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43</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33BF616-6F3E-DC46-8937-3575CC5C5F15}" type="slidenum">
              <a:rPr lang="en-BE" smtClean="0"/>
              <a:t>5</a:t>
            </a:fld>
            <a:endParaRPr lang="en-BE"/>
          </a:p>
        </p:txBody>
      </p:sp>
    </p:spTree>
    <p:extLst>
      <p:ext uri="{BB962C8B-B14F-4D97-AF65-F5344CB8AC3E}">
        <p14:creationId xmlns:p14="http://schemas.microsoft.com/office/powerpoint/2010/main" val="64543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33BF616-6F3E-DC46-8937-3575CC5C5F15}" type="slidenum">
              <a:rPr lang="en-BE" smtClean="0"/>
              <a:t>6</a:t>
            </a:fld>
            <a:endParaRPr lang="en-BE"/>
          </a:p>
        </p:txBody>
      </p:sp>
    </p:spTree>
    <p:extLst>
      <p:ext uri="{BB962C8B-B14F-4D97-AF65-F5344CB8AC3E}">
        <p14:creationId xmlns:p14="http://schemas.microsoft.com/office/powerpoint/2010/main" val="1194998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33BF616-6F3E-DC46-8937-3575CC5C5F15}" type="slidenum">
              <a:rPr lang="en-BE" smtClean="0"/>
              <a:t>7</a:t>
            </a:fld>
            <a:endParaRPr lang="en-BE"/>
          </a:p>
        </p:txBody>
      </p:sp>
    </p:spTree>
    <p:extLst>
      <p:ext uri="{BB962C8B-B14F-4D97-AF65-F5344CB8AC3E}">
        <p14:creationId xmlns:p14="http://schemas.microsoft.com/office/powerpoint/2010/main" val="139924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33BF616-6F3E-DC46-8937-3575CC5C5F15}" type="slidenum">
              <a:rPr lang="en-BE" smtClean="0"/>
              <a:t>8</a:t>
            </a:fld>
            <a:endParaRPr lang="en-BE"/>
          </a:p>
        </p:txBody>
      </p:sp>
    </p:spTree>
    <p:extLst>
      <p:ext uri="{BB962C8B-B14F-4D97-AF65-F5344CB8AC3E}">
        <p14:creationId xmlns:p14="http://schemas.microsoft.com/office/powerpoint/2010/main" val="440777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15"/>
        <p:cNvGrpSpPr/>
        <p:nvPr/>
      </p:nvGrpSpPr>
      <p:grpSpPr>
        <a:xfrm>
          <a:off x="0" y="0"/>
          <a:ext cx="0" cy="0"/>
          <a:chOff x="0" y="0"/>
          <a:chExt cx="0" cy="0"/>
        </a:xfrm>
      </p:grpSpPr>
      <p:sp>
        <p:nvSpPr>
          <p:cNvPr id="16" name="Google Shape;1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ternatieve opsommin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472BDAA1-A046-0A4C-9251-E557D6F26206}"/>
              </a:ext>
            </a:extLst>
          </p:cNvPr>
          <p:cNvSpPr/>
          <p:nvPr userDrawn="1"/>
        </p:nvSpPr>
        <p:spPr>
          <a:xfrm rot="-5400000">
            <a:off x="-2958106" y="2958106"/>
            <a:ext cx="6858000" cy="941789"/>
          </a:xfrm>
          <a:prstGeom prst="rect">
            <a:avLst/>
          </a:prstGeom>
          <a:solidFill>
            <a:srgbClr val="F5F09B"/>
          </a:solidFill>
        </p:spPr>
      </p:sp>
      <p:sp>
        <p:nvSpPr>
          <p:cNvPr id="7" name="AutoShape 3">
            <a:extLst>
              <a:ext uri="{FF2B5EF4-FFF2-40B4-BE49-F238E27FC236}">
                <a16:creationId xmlns:a16="http://schemas.microsoft.com/office/drawing/2014/main" id="{74860FD4-B291-5343-BE91-25E3FF32CA8A}"/>
              </a:ext>
            </a:extLst>
          </p:cNvPr>
          <p:cNvSpPr/>
          <p:nvPr userDrawn="1"/>
        </p:nvSpPr>
        <p:spPr>
          <a:xfrm rot="5400000">
            <a:off x="411808" y="1212952"/>
            <a:ext cx="118174" cy="109893"/>
          </a:xfrm>
          <a:prstGeom prst="rect">
            <a:avLst/>
          </a:prstGeom>
          <a:solidFill>
            <a:srgbClr val="FBCCAD"/>
          </a:solidFill>
        </p:spPr>
      </p:sp>
      <p:sp>
        <p:nvSpPr>
          <p:cNvPr id="8" name="AutoShape 4">
            <a:extLst>
              <a:ext uri="{FF2B5EF4-FFF2-40B4-BE49-F238E27FC236}">
                <a16:creationId xmlns:a16="http://schemas.microsoft.com/office/drawing/2014/main" id="{D27814ED-4CC2-8043-A82D-E5CE49B5ACB0}"/>
              </a:ext>
            </a:extLst>
          </p:cNvPr>
          <p:cNvSpPr/>
          <p:nvPr userDrawn="1"/>
        </p:nvSpPr>
        <p:spPr>
          <a:xfrm rot="5400000">
            <a:off x="411808" y="1443280"/>
            <a:ext cx="118174" cy="109893"/>
          </a:xfrm>
          <a:prstGeom prst="rect">
            <a:avLst/>
          </a:prstGeom>
          <a:solidFill>
            <a:srgbClr val="553C46"/>
          </a:solidFill>
        </p:spPr>
      </p:sp>
      <p:sp>
        <p:nvSpPr>
          <p:cNvPr id="9" name="AutoShape 5">
            <a:extLst>
              <a:ext uri="{FF2B5EF4-FFF2-40B4-BE49-F238E27FC236}">
                <a16:creationId xmlns:a16="http://schemas.microsoft.com/office/drawing/2014/main" id="{C9D6D68A-6CBB-1940-A560-41C151ECB23D}"/>
              </a:ext>
            </a:extLst>
          </p:cNvPr>
          <p:cNvSpPr/>
          <p:nvPr userDrawn="1"/>
        </p:nvSpPr>
        <p:spPr>
          <a:xfrm rot="5400000">
            <a:off x="411808" y="1673606"/>
            <a:ext cx="118174" cy="109893"/>
          </a:xfrm>
          <a:prstGeom prst="rect">
            <a:avLst/>
          </a:prstGeom>
          <a:solidFill>
            <a:srgbClr val="FBCCAD"/>
          </a:solidFill>
        </p:spPr>
      </p:sp>
      <p:sp>
        <p:nvSpPr>
          <p:cNvPr id="10" name="AutoShape 6">
            <a:extLst>
              <a:ext uri="{FF2B5EF4-FFF2-40B4-BE49-F238E27FC236}">
                <a16:creationId xmlns:a16="http://schemas.microsoft.com/office/drawing/2014/main" id="{2D0AF385-40E0-594A-91D2-862A4C39F147}"/>
              </a:ext>
            </a:extLst>
          </p:cNvPr>
          <p:cNvSpPr/>
          <p:nvPr userDrawn="1"/>
        </p:nvSpPr>
        <p:spPr>
          <a:xfrm rot="5400000">
            <a:off x="411808" y="1903934"/>
            <a:ext cx="118174" cy="109893"/>
          </a:xfrm>
          <a:prstGeom prst="rect">
            <a:avLst/>
          </a:prstGeom>
          <a:solidFill>
            <a:srgbClr val="FBCCAD"/>
          </a:solidFill>
        </p:spPr>
      </p:sp>
      <p:sp>
        <p:nvSpPr>
          <p:cNvPr id="11" name="AutoShape 7">
            <a:extLst>
              <a:ext uri="{FF2B5EF4-FFF2-40B4-BE49-F238E27FC236}">
                <a16:creationId xmlns:a16="http://schemas.microsoft.com/office/drawing/2014/main" id="{3D16AB03-40C8-1549-AD2B-3DF6DA4238EB}"/>
              </a:ext>
            </a:extLst>
          </p:cNvPr>
          <p:cNvSpPr/>
          <p:nvPr userDrawn="1"/>
        </p:nvSpPr>
        <p:spPr>
          <a:xfrm rot="5400000">
            <a:off x="449287" y="1478132"/>
            <a:ext cx="43215" cy="40187"/>
          </a:xfrm>
          <a:prstGeom prst="rect">
            <a:avLst/>
          </a:prstGeom>
          <a:solidFill>
            <a:srgbClr val="FFFFFF"/>
          </a:solidFill>
        </p:spPr>
      </p:sp>
      <p:pic>
        <p:nvPicPr>
          <p:cNvPr id="12" name="Picture 8">
            <a:extLst>
              <a:ext uri="{FF2B5EF4-FFF2-40B4-BE49-F238E27FC236}">
                <a16:creationId xmlns:a16="http://schemas.microsoft.com/office/drawing/2014/main" id="{25CA4432-57B1-FD49-A2B5-9C047982B1F7}"/>
              </a:ext>
            </a:extLst>
          </p:cNvPr>
          <p:cNvPicPr>
            <a:picLocks noChangeAspect="1"/>
          </p:cNvPicPr>
          <p:nvPr userDrawn="1"/>
        </p:nvPicPr>
        <p:blipFill>
          <a:blip r:embed="rId2"/>
          <a:srcRect l="5689" r="5689"/>
          <a:stretch>
            <a:fillRect/>
          </a:stretch>
        </p:blipFill>
        <p:spPr>
          <a:xfrm>
            <a:off x="941789" y="11621"/>
            <a:ext cx="4287455" cy="6846379"/>
          </a:xfrm>
          <a:prstGeom prst="rect">
            <a:avLst/>
          </a:prstGeom>
        </p:spPr>
      </p:pic>
      <p:sp>
        <p:nvSpPr>
          <p:cNvPr id="23" name="Picture Placeholder 57">
            <a:extLst>
              <a:ext uri="{FF2B5EF4-FFF2-40B4-BE49-F238E27FC236}">
                <a16:creationId xmlns:a16="http://schemas.microsoft.com/office/drawing/2014/main" id="{6DD59AED-FAF0-3348-A3F3-D3DE1E61A235}"/>
              </a:ext>
            </a:extLst>
          </p:cNvPr>
          <p:cNvSpPr>
            <a:spLocks noGrp="1"/>
          </p:cNvSpPr>
          <p:nvPr>
            <p:ph type="pic" sz="quarter" idx="15" hasCustomPrompt="1"/>
          </p:nvPr>
        </p:nvSpPr>
        <p:spPr>
          <a:xfrm>
            <a:off x="941789" y="0"/>
            <a:ext cx="4287455" cy="6858000"/>
          </a:xfrm>
        </p:spPr>
        <p:txBody>
          <a:bodyPr>
            <a:normAutofit/>
          </a:bodyPr>
          <a:lstStyle>
            <a:lvl1pPr marL="0" indent="0">
              <a:buNone/>
              <a:defRPr sz="933">
                <a:solidFill>
                  <a:srgbClr val="FFFEF8"/>
                </a:solidFill>
              </a:defRPr>
            </a:lvl1pPr>
          </a:lstStyle>
          <a:p>
            <a:r>
              <a:rPr lang="en-BE" dirty="0"/>
              <a:t>Voeg hier een foto toe indien gewenst</a:t>
            </a:r>
          </a:p>
        </p:txBody>
      </p:sp>
      <p:sp>
        <p:nvSpPr>
          <p:cNvPr id="27" name="Footer Placeholder 2">
            <a:extLst>
              <a:ext uri="{FF2B5EF4-FFF2-40B4-BE49-F238E27FC236}">
                <a16:creationId xmlns:a16="http://schemas.microsoft.com/office/drawing/2014/main" id="{429BA1D5-6622-F746-963E-BC568243BED8}"/>
              </a:ext>
            </a:extLst>
          </p:cNvPr>
          <p:cNvSpPr>
            <a:spLocks noGrp="1"/>
          </p:cNvSpPr>
          <p:nvPr>
            <p:ph type="ftr" sz="quarter" idx="11"/>
          </p:nvPr>
        </p:nvSpPr>
        <p:spPr>
          <a:xfrm rot="16200000">
            <a:off x="-838996" y="4887679"/>
            <a:ext cx="2619779" cy="243417"/>
          </a:xfrm>
          <a:prstGeom prst="rect">
            <a:avLst/>
          </a:prstGeom>
        </p:spPr>
        <p:txBody>
          <a:bodyPr anchor="ctr"/>
          <a:lstStyle>
            <a:lvl1pPr>
              <a:defRPr sz="1333" b="1" i="0" spc="80" baseline="0">
                <a:solidFill>
                  <a:schemeClr val="tx1"/>
                </a:solidFill>
                <a:latin typeface="Amsi Pro Cond Bold Italic" panose="020B0A06020201010104" pitchFamily="34" charset="77"/>
              </a:defRPr>
            </a:lvl1pPr>
          </a:lstStyle>
          <a:p>
            <a:pPr algn="l"/>
            <a:r>
              <a:rPr lang="en-US"/>
              <a:t>Koptekst/voettekst</a:t>
            </a:r>
            <a:endParaRPr lang="en-US" dirty="0"/>
          </a:p>
        </p:txBody>
      </p:sp>
      <p:sp>
        <p:nvSpPr>
          <p:cNvPr id="30" name="Text Placeholder 42">
            <a:extLst>
              <a:ext uri="{FF2B5EF4-FFF2-40B4-BE49-F238E27FC236}">
                <a16:creationId xmlns:a16="http://schemas.microsoft.com/office/drawing/2014/main" id="{18D07730-9E00-D54E-85EA-B27A4957DF97}"/>
              </a:ext>
            </a:extLst>
          </p:cNvPr>
          <p:cNvSpPr>
            <a:spLocks noGrp="1"/>
          </p:cNvSpPr>
          <p:nvPr>
            <p:ph type="body" sz="quarter" idx="18" hasCustomPrompt="1"/>
          </p:nvPr>
        </p:nvSpPr>
        <p:spPr>
          <a:xfrm>
            <a:off x="6045200" y="2933673"/>
            <a:ext cx="2920798" cy="488335"/>
          </a:xfrm>
        </p:spPr>
        <p:txBody>
          <a:bodyPr>
            <a:noAutofit/>
          </a:bodyPr>
          <a:lstStyle>
            <a:lvl1pPr marL="0" indent="0">
              <a:buNone/>
              <a:defRPr sz="2933" b="0" i="0">
                <a:latin typeface="Amsi Pro Cond Bold Italic" panose="020B0A06020201010104" pitchFamily="34" charset="77"/>
              </a:defRPr>
            </a:lvl1pPr>
          </a:lstStyle>
          <a:p>
            <a:pPr lvl="0"/>
            <a:r>
              <a:rPr lang="en-GB" dirty="0"/>
              <a:t>NUMMER 1</a:t>
            </a:r>
            <a:endParaRPr lang="en-BE" dirty="0"/>
          </a:p>
        </p:txBody>
      </p:sp>
      <p:sp>
        <p:nvSpPr>
          <p:cNvPr id="31" name="Text Placeholder 49">
            <a:extLst>
              <a:ext uri="{FF2B5EF4-FFF2-40B4-BE49-F238E27FC236}">
                <a16:creationId xmlns:a16="http://schemas.microsoft.com/office/drawing/2014/main" id="{ADCD7998-A65F-154C-903B-9AEC0C76D4FC}"/>
              </a:ext>
            </a:extLst>
          </p:cNvPr>
          <p:cNvSpPr>
            <a:spLocks noGrp="1"/>
          </p:cNvSpPr>
          <p:nvPr>
            <p:ph type="body" sz="quarter" idx="21" hasCustomPrompt="1"/>
          </p:nvPr>
        </p:nvSpPr>
        <p:spPr>
          <a:xfrm>
            <a:off x="6045201" y="3474795"/>
            <a:ext cx="5205011" cy="630767"/>
          </a:xfrm>
        </p:spPr>
        <p:txBody>
          <a:bodyPr>
            <a:normAutofit/>
          </a:bodyPr>
          <a:lstStyle>
            <a:lvl1pPr marL="0" marR="0" indent="0" algn="l" defTabSz="609630" rtl="0" eaLnBrk="1" fontAlgn="auto" latinLnBrk="0" hangingPunct="1">
              <a:lnSpc>
                <a:spcPct val="100000"/>
              </a:lnSpc>
              <a:spcBef>
                <a:spcPct val="20000"/>
              </a:spcBef>
              <a:spcAft>
                <a:spcPts val="0"/>
              </a:spcAft>
              <a:buClrTx/>
              <a:buSzTx/>
              <a:buFont typeface="Arial" pitchFamily="34" charset="0"/>
              <a:buNone/>
              <a:tabLst/>
              <a:defRPr sz="1667" b="0" i="0">
                <a:latin typeface="Amsi Pro Bold Italic" panose="020B0A060202010101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BE" dirty="0"/>
          </a:p>
        </p:txBody>
      </p:sp>
      <p:sp>
        <p:nvSpPr>
          <p:cNvPr id="33" name="Title 42">
            <a:extLst>
              <a:ext uri="{FF2B5EF4-FFF2-40B4-BE49-F238E27FC236}">
                <a16:creationId xmlns:a16="http://schemas.microsoft.com/office/drawing/2014/main" id="{5FC11FE4-B5F4-4447-A36B-92A6FC3835E7}"/>
              </a:ext>
            </a:extLst>
          </p:cNvPr>
          <p:cNvSpPr>
            <a:spLocks noGrp="1"/>
          </p:cNvSpPr>
          <p:nvPr>
            <p:ph type="title" hasCustomPrompt="1"/>
          </p:nvPr>
        </p:nvSpPr>
        <p:spPr>
          <a:xfrm>
            <a:off x="6045201" y="455880"/>
            <a:ext cx="5205011" cy="1742211"/>
          </a:xfrm>
        </p:spPr>
        <p:txBody>
          <a:bodyPr>
            <a:noAutofit/>
          </a:bodyPr>
          <a:lstStyle>
            <a:lvl1pPr algn="l">
              <a:defRPr sz="5334" b="1" i="0">
                <a:solidFill>
                  <a:schemeClr val="tx1"/>
                </a:solidFill>
                <a:latin typeface="Amsi Pro Cond Bold Italic" panose="020B0A06020201010104" pitchFamily="34" charset="77"/>
              </a:defRPr>
            </a:lvl1pPr>
          </a:lstStyle>
          <a:p>
            <a:r>
              <a:rPr lang="en-GB" dirty="0"/>
              <a:t>ALTERNATIEVE OPSOMMING</a:t>
            </a:r>
            <a:endParaRPr lang="en-BE" dirty="0"/>
          </a:p>
        </p:txBody>
      </p:sp>
      <p:sp>
        <p:nvSpPr>
          <p:cNvPr id="36" name="Text Placeholder 42">
            <a:extLst>
              <a:ext uri="{FF2B5EF4-FFF2-40B4-BE49-F238E27FC236}">
                <a16:creationId xmlns:a16="http://schemas.microsoft.com/office/drawing/2014/main" id="{72FA7FAA-12D2-0541-9866-75DEF2A9DDDC}"/>
              </a:ext>
            </a:extLst>
          </p:cNvPr>
          <p:cNvSpPr>
            <a:spLocks noGrp="1"/>
          </p:cNvSpPr>
          <p:nvPr>
            <p:ph type="body" sz="quarter" idx="22" hasCustomPrompt="1"/>
          </p:nvPr>
        </p:nvSpPr>
        <p:spPr>
          <a:xfrm>
            <a:off x="6045200" y="4138853"/>
            <a:ext cx="2920798" cy="488335"/>
          </a:xfrm>
        </p:spPr>
        <p:txBody>
          <a:bodyPr>
            <a:noAutofit/>
          </a:bodyPr>
          <a:lstStyle>
            <a:lvl1pPr marL="0" indent="0">
              <a:buNone/>
              <a:defRPr sz="2933" b="0" i="0">
                <a:latin typeface="Amsi Pro Cond Bold Italic" panose="020B0A06020201010104" pitchFamily="34" charset="77"/>
              </a:defRPr>
            </a:lvl1pPr>
          </a:lstStyle>
          <a:p>
            <a:pPr lvl="0"/>
            <a:r>
              <a:rPr lang="en-GB" dirty="0"/>
              <a:t>NUMMER 2</a:t>
            </a:r>
            <a:endParaRPr lang="en-BE" dirty="0"/>
          </a:p>
        </p:txBody>
      </p:sp>
      <p:sp>
        <p:nvSpPr>
          <p:cNvPr id="37" name="Text Placeholder 49">
            <a:extLst>
              <a:ext uri="{FF2B5EF4-FFF2-40B4-BE49-F238E27FC236}">
                <a16:creationId xmlns:a16="http://schemas.microsoft.com/office/drawing/2014/main" id="{2520072A-1876-FB48-9A05-9D6C6BFE5C7B}"/>
              </a:ext>
            </a:extLst>
          </p:cNvPr>
          <p:cNvSpPr>
            <a:spLocks noGrp="1"/>
          </p:cNvSpPr>
          <p:nvPr>
            <p:ph type="body" sz="quarter" idx="23" hasCustomPrompt="1"/>
          </p:nvPr>
        </p:nvSpPr>
        <p:spPr>
          <a:xfrm>
            <a:off x="6045201" y="4679976"/>
            <a:ext cx="5205011" cy="630767"/>
          </a:xfrm>
        </p:spPr>
        <p:txBody>
          <a:bodyPr>
            <a:normAutofit/>
          </a:bodyPr>
          <a:lstStyle>
            <a:lvl1pPr marL="0" marR="0" indent="0" algn="l" defTabSz="609630" rtl="0" eaLnBrk="1" fontAlgn="auto" latinLnBrk="0" hangingPunct="1">
              <a:lnSpc>
                <a:spcPct val="100000"/>
              </a:lnSpc>
              <a:spcBef>
                <a:spcPct val="20000"/>
              </a:spcBef>
              <a:spcAft>
                <a:spcPts val="0"/>
              </a:spcAft>
              <a:buClrTx/>
              <a:buSzTx/>
              <a:buFont typeface="Arial" pitchFamily="34" charset="0"/>
              <a:buNone/>
              <a:tabLst/>
              <a:defRPr sz="1667" b="0" i="0">
                <a:latin typeface="Amsi Pro Bold Italic" panose="020B0A060202010101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BE" dirty="0"/>
          </a:p>
        </p:txBody>
      </p:sp>
      <p:sp>
        <p:nvSpPr>
          <p:cNvPr id="38" name="Text Placeholder 42">
            <a:extLst>
              <a:ext uri="{FF2B5EF4-FFF2-40B4-BE49-F238E27FC236}">
                <a16:creationId xmlns:a16="http://schemas.microsoft.com/office/drawing/2014/main" id="{62D6080F-F328-8F46-B8FC-67D6B93BE8B2}"/>
              </a:ext>
            </a:extLst>
          </p:cNvPr>
          <p:cNvSpPr>
            <a:spLocks noGrp="1"/>
          </p:cNvSpPr>
          <p:nvPr>
            <p:ph type="body" sz="quarter" idx="24" hasCustomPrompt="1"/>
          </p:nvPr>
        </p:nvSpPr>
        <p:spPr>
          <a:xfrm>
            <a:off x="6045200" y="5319953"/>
            <a:ext cx="2920798" cy="488335"/>
          </a:xfrm>
        </p:spPr>
        <p:txBody>
          <a:bodyPr>
            <a:noAutofit/>
          </a:bodyPr>
          <a:lstStyle>
            <a:lvl1pPr marL="0" indent="0">
              <a:buNone/>
              <a:defRPr sz="2933" b="0" i="0">
                <a:latin typeface="Amsi Pro Cond Bold Italic" panose="020B0A06020201010104" pitchFamily="34" charset="77"/>
              </a:defRPr>
            </a:lvl1pPr>
          </a:lstStyle>
          <a:p>
            <a:pPr lvl="0"/>
            <a:r>
              <a:rPr lang="en-GB" dirty="0"/>
              <a:t>NUMMER 3</a:t>
            </a:r>
            <a:endParaRPr lang="en-BE" dirty="0"/>
          </a:p>
        </p:txBody>
      </p:sp>
      <p:sp>
        <p:nvSpPr>
          <p:cNvPr id="39" name="Text Placeholder 49">
            <a:extLst>
              <a:ext uri="{FF2B5EF4-FFF2-40B4-BE49-F238E27FC236}">
                <a16:creationId xmlns:a16="http://schemas.microsoft.com/office/drawing/2014/main" id="{511CA205-27BD-9943-9330-2A11E28F5775}"/>
              </a:ext>
            </a:extLst>
          </p:cNvPr>
          <p:cNvSpPr>
            <a:spLocks noGrp="1"/>
          </p:cNvSpPr>
          <p:nvPr>
            <p:ph type="body" sz="quarter" idx="25" hasCustomPrompt="1"/>
          </p:nvPr>
        </p:nvSpPr>
        <p:spPr>
          <a:xfrm>
            <a:off x="6045201" y="5861076"/>
            <a:ext cx="5205011" cy="630767"/>
          </a:xfrm>
        </p:spPr>
        <p:txBody>
          <a:bodyPr>
            <a:normAutofit/>
          </a:bodyPr>
          <a:lstStyle>
            <a:lvl1pPr marL="0" marR="0" indent="0" algn="l" defTabSz="609630" rtl="0" eaLnBrk="1" fontAlgn="auto" latinLnBrk="0" hangingPunct="1">
              <a:lnSpc>
                <a:spcPct val="100000"/>
              </a:lnSpc>
              <a:spcBef>
                <a:spcPct val="20000"/>
              </a:spcBef>
              <a:spcAft>
                <a:spcPts val="0"/>
              </a:spcAft>
              <a:buClrTx/>
              <a:buSzTx/>
              <a:buFont typeface="Arial" pitchFamily="34" charset="0"/>
              <a:buNone/>
              <a:tabLst/>
              <a:defRPr sz="1667" b="0" i="0">
                <a:latin typeface="Amsi Pro Bold Italic" panose="020B0A060202010101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BE" dirty="0"/>
          </a:p>
        </p:txBody>
      </p:sp>
      <p:sp>
        <p:nvSpPr>
          <p:cNvPr id="40" name="Slide Number Placeholder 54">
            <a:extLst>
              <a:ext uri="{FF2B5EF4-FFF2-40B4-BE49-F238E27FC236}">
                <a16:creationId xmlns:a16="http://schemas.microsoft.com/office/drawing/2014/main" id="{EA5D541E-0095-634D-9D5C-80B4F9F8D467}"/>
              </a:ext>
            </a:extLst>
          </p:cNvPr>
          <p:cNvSpPr txBox="1">
            <a:spLocks/>
          </p:cNvSpPr>
          <p:nvPr userDrawn="1"/>
        </p:nvSpPr>
        <p:spPr>
          <a:xfrm>
            <a:off x="100180" y="670265"/>
            <a:ext cx="741427" cy="321647"/>
          </a:xfrm>
          <a:prstGeom prst="rect">
            <a:avLst/>
          </a:prstGeom>
        </p:spPr>
        <p:txBody>
          <a:bodyPr vert="horz" lIns="60960" tIns="30480" rIns="60960" bIns="30480" rtlCol="0" anchor="b"/>
          <a:lstStyle>
            <a:defPPr>
              <a:defRPr lang="en-US"/>
            </a:defPPr>
            <a:lvl1pPr marL="0" algn="r" defTabSz="914400" rtl="0" eaLnBrk="1" latinLnBrk="0" hangingPunct="1">
              <a:defRPr sz="2000" b="1" i="0" kern="1200">
                <a:solidFill>
                  <a:schemeClr val="tx1"/>
                </a:solidFill>
                <a:latin typeface="Amsi Pro Bold Italic" panose="020B0A06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sz="1333" smtClean="0">
                <a:solidFill>
                  <a:schemeClr val="tx1"/>
                </a:solidFill>
              </a:rPr>
              <a:pPr algn="ctr"/>
              <a:t>‹nr.›</a:t>
            </a:fld>
            <a:endParaRPr lang="en-US" sz="1333" dirty="0">
              <a:solidFill>
                <a:schemeClr val="tx1"/>
              </a:solidFill>
            </a:endParaRPr>
          </a:p>
        </p:txBody>
      </p:sp>
    </p:spTree>
    <p:extLst>
      <p:ext uri="{BB962C8B-B14F-4D97-AF65-F5344CB8AC3E}">
        <p14:creationId xmlns:p14="http://schemas.microsoft.com/office/powerpoint/2010/main" val="3498278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obleemstelling">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6C24F1F5-A33B-5E45-962D-9CABED0192B1}"/>
              </a:ext>
            </a:extLst>
          </p:cNvPr>
          <p:cNvSpPr/>
          <p:nvPr userDrawn="1"/>
        </p:nvSpPr>
        <p:spPr>
          <a:xfrm rot="-5400000">
            <a:off x="8292106" y="2958106"/>
            <a:ext cx="6858000" cy="941789"/>
          </a:xfrm>
          <a:prstGeom prst="rect">
            <a:avLst/>
          </a:prstGeom>
          <a:solidFill>
            <a:srgbClr val="F5F09B"/>
          </a:solidFill>
        </p:spPr>
      </p:sp>
      <p:grpSp>
        <p:nvGrpSpPr>
          <p:cNvPr id="7" name="Group 3">
            <a:extLst>
              <a:ext uri="{FF2B5EF4-FFF2-40B4-BE49-F238E27FC236}">
                <a16:creationId xmlns:a16="http://schemas.microsoft.com/office/drawing/2014/main" id="{8C1D21AE-68D9-CA46-A631-68E0AFF8DC36}"/>
              </a:ext>
            </a:extLst>
          </p:cNvPr>
          <p:cNvGrpSpPr/>
          <p:nvPr userDrawn="1"/>
        </p:nvGrpSpPr>
        <p:grpSpPr>
          <a:xfrm>
            <a:off x="11666160" y="1208812"/>
            <a:ext cx="109893" cy="809155"/>
            <a:chOff x="0" y="0"/>
            <a:chExt cx="219785" cy="1618311"/>
          </a:xfrm>
        </p:grpSpPr>
        <p:sp>
          <p:nvSpPr>
            <p:cNvPr id="8" name="AutoShape 4">
              <a:extLst>
                <a:ext uri="{FF2B5EF4-FFF2-40B4-BE49-F238E27FC236}">
                  <a16:creationId xmlns:a16="http://schemas.microsoft.com/office/drawing/2014/main" id="{6A0C158E-22E7-114E-9655-F22B40A048FB}"/>
                </a:ext>
              </a:extLst>
            </p:cNvPr>
            <p:cNvSpPr/>
            <p:nvPr/>
          </p:nvSpPr>
          <p:spPr>
            <a:xfrm rot="5400000">
              <a:off x="-8281" y="8281"/>
              <a:ext cx="236347" cy="219785"/>
            </a:xfrm>
            <a:prstGeom prst="rect">
              <a:avLst/>
            </a:prstGeom>
            <a:solidFill>
              <a:srgbClr val="FBCCAD"/>
            </a:solidFill>
          </p:spPr>
        </p:sp>
        <p:sp>
          <p:nvSpPr>
            <p:cNvPr id="9" name="AutoShape 5">
              <a:extLst>
                <a:ext uri="{FF2B5EF4-FFF2-40B4-BE49-F238E27FC236}">
                  <a16:creationId xmlns:a16="http://schemas.microsoft.com/office/drawing/2014/main" id="{D7F8D3ED-8C83-C340-A9DF-2EA139CC9C89}"/>
                </a:ext>
              </a:extLst>
            </p:cNvPr>
            <p:cNvSpPr/>
            <p:nvPr/>
          </p:nvSpPr>
          <p:spPr>
            <a:xfrm rot="5400000">
              <a:off x="-8281" y="468936"/>
              <a:ext cx="236347" cy="219785"/>
            </a:xfrm>
            <a:prstGeom prst="rect">
              <a:avLst/>
            </a:prstGeom>
            <a:solidFill>
              <a:srgbClr val="FBCCAD"/>
            </a:solidFill>
          </p:spPr>
        </p:sp>
        <p:sp>
          <p:nvSpPr>
            <p:cNvPr id="10" name="AutoShape 6">
              <a:extLst>
                <a:ext uri="{FF2B5EF4-FFF2-40B4-BE49-F238E27FC236}">
                  <a16:creationId xmlns:a16="http://schemas.microsoft.com/office/drawing/2014/main" id="{899B33A3-0CAF-0E41-954B-9EE5676C552C}"/>
                </a:ext>
              </a:extLst>
            </p:cNvPr>
            <p:cNvSpPr/>
            <p:nvPr/>
          </p:nvSpPr>
          <p:spPr>
            <a:xfrm rot="5400000">
              <a:off x="-8281" y="929590"/>
              <a:ext cx="236347" cy="219785"/>
            </a:xfrm>
            <a:prstGeom prst="rect">
              <a:avLst/>
            </a:prstGeom>
            <a:solidFill>
              <a:srgbClr val="FBCCAD"/>
            </a:solidFill>
          </p:spPr>
        </p:sp>
        <p:sp>
          <p:nvSpPr>
            <p:cNvPr id="11" name="AutoShape 7">
              <a:extLst>
                <a:ext uri="{FF2B5EF4-FFF2-40B4-BE49-F238E27FC236}">
                  <a16:creationId xmlns:a16="http://schemas.microsoft.com/office/drawing/2014/main" id="{CDAAFE71-D758-EE4B-BC56-6DB538F67F09}"/>
                </a:ext>
              </a:extLst>
            </p:cNvPr>
            <p:cNvSpPr/>
            <p:nvPr/>
          </p:nvSpPr>
          <p:spPr>
            <a:xfrm rot="5400000">
              <a:off x="-8281" y="1390244"/>
              <a:ext cx="236347" cy="219785"/>
            </a:xfrm>
            <a:prstGeom prst="rect">
              <a:avLst/>
            </a:prstGeom>
            <a:solidFill>
              <a:srgbClr val="553C46"/>
            </a:solidFill>
          </p:spPr>
        </p:sp>
        <p:sp>
          <p:nvSpPr>
            <p:cNvPr id="12" name="AutoShape 8">
              <a:extLst>
                <a:ext uri="{FF2B5EF4-FFF2-40B4-BE49-F238E27FC236}">
                  <a16:creationId xmlns:a16="http://schemas.microsoft.com/office/drawing/2014/main" id="{33CE6527-E062-514F-8B8A-06FA5CD501C3}"/>
                </a:ext>
              </a:extLst>
            </p:cNvPr>
            <p:cNvSpPr/>
            <p:nvPr/>
          </p:nvSpPr>
          <p:spPr>
            <a:xfrm rot="5400000">
              <a:off x="66678" y="1459950"/>
              <a:ext cx="86430" cy="80373"/>
            </a:xfrm>
            <a:prstGeom prst="rect">
              <a:avLst/>
            </a:prstGeom>
            <a:solidFill>
              <a:srgbClr val="FFFFFF"/>
            </a:solidFill>
          </p:spPr>
        </p:sp>
      </p:grpSp>
      <p:pic>
        <p:nvPicPr>
          <p:cNvPr id="13" name="Picture 9">
            <a:extLst>
              <a:ext uri="{FF2B5EF4-FFF2-40B4-BE49-F238E27FC236}">
                <a16:creationId xmlns:a16="http://schemas.microsoft.com/office/drawing/2014/main" id="{B3EF95B7-E7A0-764D-A971-EB7E352F776F}"/>
              </a:ext>
            </a:extLst>
          </p:cNvPr>
          <p:cNvPicPr>
            <a:picLocks noChangeAspect="1"/>
          </p:cNvPicPr>
          <p:nvPr userDrawn="1"/>
        </p:nvPicPr>
        <p:blipFill>
          <a:blip r:embed="rId2"/>
          <a:srcRect t="5142" b="5142"/>
          <a:stretch>
            <a:fillRect/>
          </a:stretch>
        </p:blipFill>
        <p:spPr>
          <a:xfrm>
            <a:off x="4108847" y="2625516"/>
            <a:ext cx="2901747" cy="1735550"/>
          </a:xfrm>
          <a:prstGeom prst="rect">
            <a:avLst/>
          </a:prstGeom>
        </p:spPr>
      </p:pic>
      <p:pic>
        <p:nvPicPr>
          <p:cNvPr id="14" name="Picture 10">
            <a:extLst>
              <a:ext uri="{FF2B5EF4-FFF2-40B4-BE49-F238E27FC236}">
                <a16:creationId xmlns:a16="http://schemas.microsoft.com/office/drawing/2014/main" id="{6A49DAAB-369F-0949-95B7-033AEC94A93F}"/>
              </a:ext>
            </a:extLst>
          </p:cNvPr>
          <p:cNvPicPr>
            <a:picLocks noChangeAspect="1"/>
          </p:cNvPicPr>
          <p:nvPr userDrawn="1"/>
        </p:nvPicPr>
        <p:blipFill>
          <a:blip r:embed="rId3"/>
          <a:srcRect t="5142" b="5142"/>
          <a:stretch>
            <a:fillRect/>
          </a:stretch>
        </p:blipFill>
        <p:spPr>
          <a:xfrm>
            <a:off x="685801" y="2613186"/>
            <a:ext cx="2901747" cy="1735550"/>
          </a:xfrm>
          <a:prstGeom prst="rect">
            <a:avLst/>
          </a:prstGeom>
        </p:spPr>
      </p:pic>
      <p:pic>
        <p:nvPicPr>
          <p:cNvPr id="15" name="Picture 11">
            <a:extLst>
              <a:ext uri="{FF2B5EF4-FFF2-40B4-BE49-F238E27FC236}">
                <a16:creationId xmlns:a16="http://schemas.microsoft.com/office/drawing/2014/main" id="{89170E67-7B71-E04D-A0B5-CA17F4E956E7}"/>
              </a:ext>
            </a:extLst>
          </p:cNvPr>
          <p:cNvPicPr>
            <a:picLocks noChangeAspect="1"/>
          </p:cNvPicPr>
          <p:nvPr userDrawn="1"/>
        </p:nvPicPr>
        <p:blipFill>
          <a:blip r:embed="rId4"/>
          <a:srcRect t="5142" b="5142"/>
          <a:stretch>
            <a:fillRect/>
          </a:stretch>
        </p:blipFill>
        <p:spPr>
          <a:xfrm>
            <a:off x="7531893" y="2625516"/>
            <a:ext cx="2901747" cy="1735550"/>
          </a:xfrm>
          <a:prstGeom prst="rect">
            <a:avLst/>
          </a:prstGeom>
        </p:spPr>
      </p:pic>
      <p:sp>
        <p:nvSpPr>
          <p:cNvPr id="31" name="Title 44">
            <a:extLst>
              <a:ext uri="{FF2B5EF4-FFF2-40B4-BE49-F238E27FC236}">
                <a16:creationId xmlns:a16="http://schemas.microsoft.com/office/drawing/2014/main" id="{78B1F213-D6C3-4043-AAA6-4B32E7D4F4FD}"/>
              </a:ext>
            </a:extLst>
          </p:cNvPr>
          <p:cNvSpPr>
            <a:spLocks noGrp="1"/>
          </p:cNvSpPr>
          <p:nvPr>
            <p:ph type="title" hasCustomPrompt="1"/>
          </p:nvPr>
        </p:nvSpPr>
        <p:spPr>
          <a:xfrm>
            <a:off x="666750" y="485924"/>
            <a:ext cx="8477250" cy="953215"/>
          </a:xfrm>
        </p:spPr>
        <p:txBody>
          <a:bodyPr anchor="t">
            <a:noAutofit/>
          </a:bodyPr>
          <a:lstStyle>
            <a:lvl1pPr algn="l">
              <a:defRPr sz="5867" b="1" i="0">
                <a:solidFill>
                  <a:schemeClr val="tx1"/>
                </a:solidFill>
                <a:latin typeface="Amsi Pro Cond Bold Italic" panose="020B0A06020201010104" pitchFamily="34" charset="77"/>
              </a:defRPr>
            </a:lvl1pPr>
          </a:lstStyle>
          <a:p>
            <a:r>
              <a:rPr lang="en-GB" dirty="0"/>
              <a:t>PROBLEEMSTELLING</a:t>
            </a:r>
            <a:endParaRPr lang="en-BE" dirty="0"/>
          </a:p>
        </p:txBody>
      </p:sp>
      <p:sp>
        <p:nvSpPr>
          <p:cNvPr id="32" name="Picture Placeholder 57">
            <a:extLst>
              <a:ext uri="{FF2B5EF4-FFF2-40B4-BE49-F238E27FC236}">
                <a16:creationId xmlns:a16="http://schemas.microsoft.com/office/drawing/2014/main" id="{1D9ED809-1AB1-824E-9501-FED14187995C}"/>
              </a:ext>
            </a:extLst>
          </p:cNvPr>
          <p:cNvSpPr>
            <a:spLocks noGrp="1"/>
          </p:cNvSpPr>
          <p:nvPr>
            <p:ph type="pic" sz="quarter" idx="15" hasCustomPrompt="1"/>
          </p:nvPr>
        </p:nvSpPr>
        <p:spPr>
          <a:xfrm>
            <a:off x="685800" y="2613185"/>
            <a:ext cx="2901747" cy="1735550"/>
          </a:xfrm>
        </p:spPr>
        <p:txBody>
          <a:bodyPr>
            <a:normAutofit/>
          </a:bodyPr>
          <a:lstStyle>
            <a:lvl1pPr marL="0" indent="0">
              <a:buNone/>
              <a:defRPr sz="667">
                <a:solidFill>
                  <a:schemeClr val="bg1"/>
                </a:solidFill>
              </a:defRPr>
            </a:lvl1pPr>
          </a:lstStyle>
          <a:p>
            <a:r>
              <a:rPr lang="en-BE" dirty="0"/>
              <a:t>Voeg hier een foto toe indien gewenst</a:t>
            </a:r>
          </a:p>
        </p:txBody>
      </p:sp>
      <p:sp>
        <p:nvSpPr>
          <p:cNvPr id="33" name="Picture Placeholder 57">
            <a:extLst>
              <a:ext uri="{FF2B5EF4-FFF2-40B4-BE49-F238E27FC236}">
                <a16:creationId xmlns:a16="http://schemas.microsoft.com/office/drawing/2014/main" id="{2363473F-58B0-5448-9A41-9DC946792E47}"/>
              </a:ext>
            </a:extLst>
          </p:cNvPr>
          <p:cNvSpPr>
            <a:spLocks noGrp="1"/>
          </p:cNvSpPr>
          <p:nvPr>
            <p:ph type="pic" sz="quarter" idx="16" hasCustomPrompt="1"/>
          </p:nvPr>
        </p:nvSpPr>
        <p:spPr>
          <a:xfrm>
            <a:off x="4108847" y="2617328"/>
            <a:ext cx="2901747" cy="1735550"/>
          </a:xfrm>
        </p:spPr>
        <p:txBody>
          <a:bodyPr>
            <a:normAutofit/>
          </a:bodyPr>
          <a:lstStyle>
            <a:lvl1pPr marL="0" indent="0">
              <a:buNone/>
              <a:defRPr sz="667">
                <a:solidFill>
                  <a:schemeClr val="bg1"/>
                </a:solidFill>
              </a:defRPr>
            </a:lvl1pPr>
          </a:lstStyle>
          <a:p>
            <a:r>
              <a:rPr lang="en-BE" dirty="0"/>
              <a:t>Voeg hier een foto toe indien gewenst</a:t>
            </a:r>
          </a:p>
        </p:txBody>
      </p:sp>
      <p:sp>
        <p:nvSpPr>
          <p:cNvPr id="34" name="Picture Placeholder 57">
            <a:extLst>
              <a:ext uri="{FF2B5EF4-FFF2-40B4-BE49-F238E27FC236}">
                <a16:creationId xmlns:a16="http://schemas.microsoft.com/office/drawing/2014/main" id="{F7F202BC-7811-9242-AF92-51D253C3ABEB}"/>
              </a:ext>
            </a:extLst>
          </p:cNvPr>
          <p:cNvSpPr>
            <a:spLocks noGrp="1"/>
          </p:cNvSpPr>
          <p:nvPr>
            <p:ph type="pic" sz="quarter" idx="17" hasCustomPrompt="1"/>
          </p:nvPr>
        </p:nvSpPr>
        <p:spPr>
          <a:xfrm>
            <a:off x="7531892" y="2610608"/>
            <a:ext cx="2901747" cy="1735550"/>
          </a:xfrm>
        </p:spPr>
        <p:txBody>
          <a:bodyPr>
            <a:normAutofit/>
          </a:bodyPr>
          <a:lstStyle>
            <a:lvl1pPr marL="0" indent="0">
              <a:buNone/>
              <a:defRPr sz="667">
                <a:solidFill>
                  <a:schemeClr val="bg1"/>
                </a:solidFill>
              </a:defRPr>
            </a:lvl1pPr>
          </a:lstStyle>
          <a:p>
            <a:r>
              <a:rPr lang="en-BE" dirty="0"/>
              <a:t>Voeg hier een foto toe indien gewenst</a:t>
            </a:r>
          </a:p>
        </p:txBody>
      </p:sp>
      <p:sp>
        <p:nvSpPr>
          <p:cNvPr id="44" name="Text Placeholder 42">
            <a:extLst>
              <a:ext uri="{FF2B5EF4-FFF2-40B4-BE49-F238E27FC236}">
                <a16:creationId xmlns:a16="http://schemas.microsoft.com/office/drawing/2014/main" id="{37F20366-C270-0940-B6E6-432090AD2F7F}"/>
              </a:ext>
            </a:extLst>
          </p:cNvPr>
          <p:cNvSpPr>
            <a:spLocks noGrp="1"/>
          </p:cNvSpPr>
          <p:nvPr>
            <p:ph type="body" sz="quarter" idx="18" hasCustomPrompt="1"/>
          </p:nvPr>
        </p:nvSpPr>
        <p:spPr>
          <a:xfrm>
            <a:off x="666749" y="4718665"/>
            <a:ext cx="2920798" cy="488335"/>
          </a:xfrm>
        </p:spPr>
        <p:txBody>
          <a:bodyPr>
            <a:normAutofit/>
          </a:bodyPr>
          <a:lstStyle>
            <a:lvl1pPr marL="0" indent="0">
              <a:buNone/>
              <a:defRPr sz="2400" b="0" i="0">
                <a:latin typeface="Amsi Pro Cond Bold Italic" panose="020B0A06020201010104" pitchFamily="34" charset="77"/>
              </a:defRPr>
            </a:lvl1pPr>
          </a:lstStyle>
          <a:p>
            <a:pPr lvl="0"/>
            <a:r>
              <a:rPr lang="en-GB" dirty="0"/>
              <a:t>PROBLEEM 1</a:t>
            </a:r>
            <a:endParaRPr lang="en-BE" dirty="0"/>
          </a:p>
        </p:txBody>
      </p:sp>
      <p:sp>
        <p:nvSpPr>
          <p:cNvPr id="46" name="Text Placeholder 42">
            <a:extLst>
              <a:ext uri="{FF2B5EF4-FFF2-40B4-BE49-F238E27FC236}">
                <a16:creationId xmlns:a16="http://schemas.microsoft.com/office/drawing/2014/main" id="{C8AE2698-9009-5348-8A00-17AC588700E5}"/>
              </a:ext>
            </a:extLst>
          </p:cNvPr>
          <p:cNvSpPr>
            <a:spLocks noGrp="1"/>
          </p:cNvSpPr>
          <p:nvPr>
            <p:ph type="body" sz="quarter" idx="19" hasCustomPrompt="1"/>
          </p:nvPr>
        </p:nvSpPr>
        <p:spPr>
          <a:xfrm>
            <a:off x="4108846" y="4718665"/>
            <a:ext cx="2901747" cy="488335"/>
          </a:xfrm>
        </p:spPr>
        <p:txBody>
          <a:bodyPr>
            <a:normAutofit/>
          </a:bodyPr>
          <a:lstStyle>
            <a:lvl1pPr marL="0" indent="0">
              <a:buNone/>
              <a:defRPr sz="2400" b="0" i="0">
                <a:latin typeface="Amsi Pro Cond Bold Italic" panose="020B0A06020201010104" pitchFamily="34" charset="77"/>
              </a:defRPr>
            </a:lvl1pPr>
          </a:lstStyle>
          <a:p>
            <a:pPr lvl="0"/>
            <a:r>
              <a:rPr lang="en-GB" dirty="0"/>
              <a:t>PROBLEEM 2</a:t>
            </a:r>
            <a:endParaRPr lang="en-BE" dirty="0"/>
          </a:p>
        </p:txBody>
      </p:sp>
      <p:sp>
        <p:nvSpPr>
          <p:cNvPr id="48" name="Text Placeholder 42">
            <a:extLst>
              <a:ext uri="{FF2B5EF4-FFF2-40B4-BE49-F238E27FC236}">
                <a16:creationId xmlns:a16="http://schemas.microsoft.com/office/drawing/2014/main" id="{88701C3C-2E83-794D-B1EE-23CCC66A1A70}"/>
              </a:ext>
            </a:extLst>
          </p:cNvPr>
          <p:cNvSpPr>
            <a:spLocks noGrp="1"/>
          </p:cNvSpPr>
          <p:nvPr>
            <p:ph type="body" sz="quarter" idx="20" hasCustomPrompt="1"/>
          </p:nvPr>
        </p:nvSpPr>
        <p:spPr>
          <a:xfrm>
            <a:off x="7531891" y="4718665"/>
            <a:ext cx="2901747" cy="488335"/>
          </a:xfrm>
        </p:spPr>
        <p:txBody>
          <a:bodyPr>
            <a:normAutofit/>
          </a:bodyPr>
          <a:lstStyle>
            <a:lvl1pPr marL="0" indent="0">
              <a:buNone/>
              <a:defRPr sz="2400" b="0" i="0">
                <a:latin typeface="Amsi Pro Cond Bold Italic" panose="020B0A06020201010104" pitchFamily="34" charset="77"/>
              </a:defRPr>
            </a:lvl1pPr>
          </a:lstStyle>
          <a:p>
            <a:pPr lvl="0"/>
            <a:r>
              <a:rPr lang="en-GB" dirty="0"/>
              <a:t>PROBLEEM 3</a:t>
            </a:r>
            <a:endParaRPr lang="en-BE" dirty="0"/>
          </a:p>
        </p:txBody>
      </p:sp>
      <p:sp>
        <p:nvSpPr>
          <p:cNvPr id="51" name="Text Placeholder 49">
            <a:extLst>
              <a:ext uri="{FF2B5EF4-FFF2-40B4-BE49-F238E27FC236}">
                <a16:creationId xmlns:a16="http://schemas.microsoft.com/office/drawing/2014/main" id="{F8D88C3B-EDFA-4C4C-BEC5-971EBF02CECA}"/>
              </a:ext>
            </a:extLst>
          </p:cNvPr>
          <p:cNvSpPr>
            <a:spLocks noGrp="1"/>
          </p:cNvSpPr>
          <p:nvPr>
            <p:ph type="body" sz="quarter" idx="21" hasCustomPrompt="1"/>
          </p:nvPr>
        </p:nvSpPr>
        <p:spPr>
          <a:xfrm>
            <a:off x="666750" y="5259788"/>
            <a:ext cx="2920797" cy="630767"/>
          </a:xfrm>
        </p:spPr>
        <p:txBody>
          <a:bodyPr>
            <a:normAutofit/>
          </a:bodyPr>
          <a:lstStyle>
            <a:lvl1pPr marL="0" marR="0" indent="0" algn="l" defTabSz="609630" rtl="0" eaLnBrk="1" fontAlgn="auto" latinLnBrk="0" hangingPunct="1">
              <a:lnSpc>
                <a:spcPct val="100000"/>
              </a:lnSpc>
              <a:spcBef>
                <a:spcPct val="20000"/>
              </a:spcBef>
              <a:spcAft>
                <a:spcPts val="0"/>
              </a:spcAft>
              <a:buClrTx/>
              <a:buSzTx/>
              <a:buFont typeface="Arial" pitchFamily="34" charset="0"/>
              <a:buNone/>
              <a:tabLst/>
              <a:defRPr sz="1667" b="0" i="0">
                <a:latin typeface="Amsi Pro Bold Italic" panose="020B0A060202010101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BE" dirty="0"/>
          </a:p>
        </p:txBody>
      </p:sp>
      <p:sp>
        <p:nvSpPr>
          <p:cNvPr id="52" name="Text Placeholder 49">
            <a:extLst>
              <a:ext uri="{FF2B5EF4-FFF2-40B4-BE49-F238E27FC236}">
                <a16:creationId xmlns:a16="http://schemas.microsoft.com/office/drawing/2014/main" id="{FF47304A-BC00-2946-9568-FA1F8817BA60}"/>
              </a:ext>
            </a:extLst>
          </p:cNvPr>
          <p:cNvSpPr>
            <a:spLocks noGrp="1"/>
          </p:cNvSpPr>
          <p:nvPr>
            <p:ph type="body" sz="quarter" idx="22" hasCustomPrompt="1"/>
          </p:nvPr>
        </p:nvSpPr>
        <p:spPr>
          <a:xfrm>
            <a:off x="4114800" y="5259788"/>
            <a:ext cx="2901747" cy="630767"/>
          </a:xfrm>
        </p:spPr>
        <p:txBody>
          <a:bodyPr>
            <a:normAutofit/>
          </a:bodyPr>
          <a:lstStyle>
            <a:lvl1pPr marL="0" marR="0" indent="0" algn="l" defTabSz="609630" rtl="0" eaLnBrk="1" fontAlgn="auto" latinLnBrk="0" hangingPunct="1">
              <a:lnSpc>
                <a:spcPct val="100000"/>
              </a:lnSpc>
              <a:spcBef>
                <a:spcPct val="20000"/>
              </a:spcBef>
              <a:spcAft>
                <a:spcPts val="0"/>
              </a:spcAft>
              <a:buClrTx/>
              <a:buSzTx/>
              <a:buFont typeface="Arial" pitchFamily="34" charset="0"/>
              <a:buNone/>
              <a:tabLst/>
              <a:defRPr sz="1667" b="0" i="0">
                <a:latin typeface="Amsi Pro Bold Italic" panose="020B0A060202010101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BE" dirty="0"/>
          </a:p>
        </p:txBody>
      </p:sp>
      <p:sp>
        <p:nvSpPr>
          <p:cNvPr id="53" name="Text Placeholder 49">
            <a:extLst>
              <a:ext uri="{FF2B5EF4-FFF2-40B4-BE49-F238E27FC236}">
                <a16:creationId xmlns:a16="http://schemas.microsoft.com/office/drawing/2014/main" id="{D5D36A28-0E68-5944-8D9F-0FA0AB2E8281}"/>
              </a:ext>
            </a:extLst>
          </p:cNvPr>
          <p:cNvSpPr>
            <a:spLocks noGrp="1"/>
          </p:cNvSpPr>
          <p:nvPr>
            <p:ph type="body" sz="quarter" idx="23" hasCustomPrompt="1"/>
          </p:nvPr>
        </p:nvSpPr>
        <p:spPr>
          <a:xfrm>
            <a:off x="7531891" y="5264123"/>
            <a:ext cx="2920797" cy="630767"/>
          </a:xfrm>
        </p:spPr>
        <p:txBody>
          <a:bodyPr>
            <a:normAutofit/>
          </a:bodyPr>
          <a:lstStyle>
            <a:lvl1pPr marL="0" marR="0" indent="0" algn="l" defTabSz="609630" rtl="0" eaLnBrk="1" fontAlgn="auto" latinLnBrk="0" hangingPunct="1">
              <a:lnSpc>
                <a:spcPct val="100000"/>
              </a:lnSpc>
              <a:spcBef>
                <a:spcPct val="20000"/>
              </a:spcBef>
              <a:spcAft>
                <a:spcPts val="0"/>
              </a:spcAft>
              <a:buClrTx/>
              <a:buSzTx/>
              <a:buFont typeface="Arial" pitchFamily="34" charset="0"/>
              <a:buNone/>
              <a:tabLst/>
              <a:defRPr sz="1667" b="0" i="0">
                <a:latin typeface="Amsi Pro Bold Italic" panose="020B0A060202010101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BE" dirty="0"/>
          </a:p>
        </p:txBody>
      </p:sp>
      <p:sp>
        <p:nvSpPr>
          <p:cNvPr id="55" name="Slide Number Placeholder 54">
            <a:extLst>
              <a:ext uri="{FF2B5EF4-FFF2-40B4-BE49-F238E27FC236}">
                <a16:creationId xmlns:a16="http://schemas.microsoft.com/office/drawing/2014/main" id="{815C7849-99DD-A84D-A8C3-6BD7AF4A0846}"/>
              </a:ext>
            </a:extLst>
          </p:cNvPr>
          <p:cNvSpPr txBox="1">
            <a:spLocks/>
          </p:cNvSpPr>
          <p:nvPr userDrawn="1"/>
        </p:nvSpPr>
        <p:spPr>
          <a:xfrm>
            <a:off x="11449642" y="616871"/>
            <a:ext cx="542926" cy="321647"/>
          </a:xfrm>
          <a:prstGeom prst="rect">
            <a:avLst/>
          </a:prstGeom>
        </p:spPr>
        <p:txBody>
          <a:bodyPr vert="horz" lIns="60960" tIns="30480" rIns="60960" bIns="30480" rtlCol="0" anchor="b"/>
          <a:lstStyle>
            <a:defPPr>
              <a:defRPr lang="en-US"/>
            </a:defPPr>
            <a:lvl1pPr marL="0" algn="r" defTabSz="914400" rtl="0" eaLnBrk="1" latinLnBrk="0" hangingPunct="1">
              <a:defRPr sz="2000" b="1" i="0" kern="1200">
                <a:solidFill>
                  <a:schemeClr val="tx1"/>
                </a:solidFill>
                <a:latin typeface="Amsi Pro Bold Italic" panose="020B0A060202010101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6F15528-21DE-4FAA-801E-634DDDAF4B2B}" type="slidenum">
              <a:rPr lang="en-US" sz="1333" smtClean="0"/>
              <a:pPr algn="ctr"/>
              <a:t>‹nr.›</a:t>
            </a:fld>
            <a:endParaRPr lang="en-US" sz="1333" dirty="0"/>
          </a:p>
        </p:txBody>
      </p:sp>
      <p:sp>
        <p:nvSpPr>
          <p:cNvPr id="57" name="Footer Placeholder 2">
            <a:extLst>
              <a:ext uri="{FF2B5EF4-FFF2-40B4-BE49-F238E27FC236}">
                <a16:creationId xmlns:a16="http://schemas.microsoft.com/office/drawing/2014/main" id="{4DDF4543-EA18-8340-8302-3B14877E4EDB}"/>
              </a:ext>
            </a:extLst>
          </p:cNvPr>
          <p:cNvSpPr>
            <a:spLocks noGrp="1"/>
          </p:cNvSpPr>
          <p:nvPr>
            <p:ph type="ftr" sz="quarter" idx="11"/>
          </p:nvPr>
        </p:nvSpPr>
        <p:spPr>
          <a:xfrm rot="5400000">
            <a:off x="10431310" y="4784132"/>
            <a:ext cx="2619779" cy="243417"/>
          </a:xfrm>
          <a:prstGeom prst="rect">
            <a:avLst/>
          </a:prstGeom>
        </p:spPr>
        <p:txBody>
          <a:bodyPr anchor="ctr"/>
          <a:lstStyle>
            <a:lvl1pPr algn="r">
              <a:defRPr sz="1333" b="1" i="0" spc="80" baseline="0">
                <a:solidFill>
                  <a:schemeClr val="tx1"/>
                </a:solidFill>
                <a:latin typeface="Amsi Pro Cond Bold Italic" panose="020B0A06020201010104" pitchFamily="34" charset="77"/>
              </a:defRPr>
            </a:lvl1pPr>
          </a:lstStyle>
          <a:p>
            <a:r>
              <a:rPr lang="en-US"/>
              <a:t>Koptekst/voettekst</a:t>
            </a:r>
            <a:endParaRPr lang="en-US" dirty="0"/>
          </a:p>
        </p:txBody>
      </p:sp>
    </p:spTree>
    <p:extLst>
      <p:ext uri="{BB962C8B-B14F-4D97-AF65-F5344CB8AC3E}">
        <p14:creationId xmlns:p14="http://schemas.microsoft.com/office/powerpoint/2010/main" val="9756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9"/>
        <p:cNvGrpSpPr/>
        <p:nvPr/>
      </p:nvGrpSpPr>
      <p:grpSpPr>
        <a:xfrm>
          <a:off x="0" y="0"/>
          <a:ext cx="0" cy="0"/>
          <a:chOff x="0" y="0"/>
          <a:chExt cx="0" cy="0"/>
        </a:xfrm>
      </p:grpSpPr>
      <p:sp>
        <p:nvSpPr>
          <p:cNvPr id="20" name="Google Shape;2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25"/>
        <p:cNvGrpSpPr/>
        <p:nvPr/>
      </p:nvGrpSpPr>
      <p:grpSpPr>
        <a:xfrm>
          <a:off x="0" y="0"/>
          <a:ext cx="0" cy="0"/>
          <a:chOff x="0" y="0"/>
          <a:chExt cx="0" cy="0"/>
        </a:xfrm>
      </p:grpSpPr>
      <p:sp>
        <p:nvSpPr>
          <p:cNvPr id="26" name="Google Shape;2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3"/>
        <p:cNvGrpSpPr/>
        <p:nvPr/>
      </p:nvGrpSpPr>
      <p:grpSpPr>
        <a:xfrm>
          <a:off x="0" y="0"/>
          <a:ext cx="0" cy="0"/>
          <a:chOff x="0" y="0"/>
          <a:chExt cx="0" cy="0"/>
        </a:xfrm>
      </p:grpSpPr>
      <p:sp>
        <p:nvSpPr>
          <p:cNvPr id="54" name="Google Shape;5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4.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4.jp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g"/><Relationship Id="rId18" Type="http://schemas.openxmlformats.org/officeDocument/2006/relationships/image" Target="../media/image46.jpg"/><Relationship Id="rId26" Type="http://schemas.openxmlformats.org/officeDocument/2006/relationships/image" Target="../media/image54.jpg"/><Relationship Id="rId39" Type="http://schemas.openxmlformats.org/officeDocument/2006/relationships/image" Target="../media/image66.png"/><Relationship Id="rId3" Type="http://schemas.openxmlformats.org/officeDocument/2006/relationships/image" Target="../media/image12.jpg"/><Relationship Id="rId21" Type="http://schemas.openxmlformats.org/officeDocument/2006/relationships/image" Target="../media/image49.png"/><Relationship Id="rId34" Type="http://schemas.openxmlformats.org/officeDocument/2006/relationships/image" Target="../media/image6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0.jpg"/><Relationship Id="rId38" Type="http://schemas.openxmlformats.org/officeDocument/2006/relationships/image" Target="../media/image65.png"/><Relationship Id="rId2" Type="http://schemas.openxmlformats.org/officeDocument/2006/relationships/notesSlide" Target="../notesSlides/notesSlide24.xml"/><Relationship Id="rId16" Type="http://schemas.openxmlformats.org/officeDocument/2006/relationships/image" Target="../media/image44.png"/><Relationship Id="rId20" Type="http://schemas.openxmlformats.org/officeDocument/2006/relationships/image" Target="../media/image48.jpg"/><Relationship Id="rId29" Type="http://schemas.openxmlformats.org/officeDocument/2006/relationships/image" Target="../media/image56.png"/><Relationship Id="rId41"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png"/><Relationship Id="rId5" Type="http://schemas.openxmlformats.org/officeDocument/2006/relationships/image" Target="../media/image14.jpg"/><Relationship Id="rId15" Type="http://schemas.openxmlformats.org/officeDocument/2006/relationships/image" Target="../media/image43.jpg"/><Relationship Id="rId23" Type="http://schemas.openxmlformats.org/officeDocument/2006/relationships/image" Target="../media/image51.png"/><Relationship Id="rId28" Type="http://schemas.openxmlformats.org/officeDocument/2006/relationships/image" Target="../media/image55.jpg"/><Relationship Id="rId36" Type="http://schemas.openxmlformats.org/officeDocument/2006/relationships/image" Target="../media/image63.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image" Target="../media/image13.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24.jpg"/><Relationship Id="rId30" Type="http://schemas.openxmlformats.org/officeDocument/2006/relationships/image" Target="../media/image57.png"/><Relationship Id="rId35"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4.jp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4.jp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71.jpg"/><Relationship Id="rId18" Type="http://schemas.openxmlformats.org/officeDocument/2006/relationships/image" Target="../media/image76.png"/><Relationship Id="rId3" Type="http://schemas.openxmlformats.org/officeDocument/2006/relationships/image" Target="../media/image70.jpg"/><Relationship Id="rId21" Type="http://schemas.openxmlformats.org/officeDocument/2006/relationships/image" Target="../media/image69.pn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75.png"/><Relationship Id="rId2" Type="http://schemas.openxmlformats.org/officeDocument/2006/relationships/notesSlide" Target="../notesSlides/notesSlide28.xml"/><Relationship Id="rId16" Type="http://schemas.openxmlformats.org/officeDocument/2006/relationships/image" Target="../media/image74.png"/><Relationship Id="rId20" Type="http://schemas.openxmlformats.org/officeDocument/2006/relationships/image" Target="../media/image78.jp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73.jpg"/><Relationship Id="rId10" Type="http://schemas.openxmlformats.org/officeDocument/2006/relationships/image" Target="../media/image15.jpg"/><Relationship Id="rId19" Type="http://schemas.openxmlformats.org/officeDocument/2006/relationships/image" Target="../media/image77.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4.jp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80.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4.png"/><Relationship Id="rId7"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14.jpg"/><Relationship Id="rId4" Type="http://schemas.openxmlformats.org/officeDocument/2006/relationships/image" Target="../media/image85.png"/><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0.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14.jpg"/><Relationship Id="rId5" Type="http://schemas.openxmlformats.org/officeDocument/2006/relationships/image" Target="../media/image83.png"/><Relationship Id="rId10" Type="http://schemas.openxmlformats.org/officeDocument/2006/relationships/image" Target="../media/image13.png"/><Relationship Id="rId4" Type="http://schemas.openxmlformats.org/officeDocument/2006/relationships/image" Target="../media/image88.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5.jp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l="6922" t="6476" r="972"/>
          <a:stretch/>
        </p:blipFill>
        <p:spPr>
          <a:xfrm>
            <a:off x="4399656" y="2004612"/>
            <a:ext cx="3092826" cy="3140504"/>
          </a:xfrm>
          <a:prstGeom prst="ellipse">
            <a:avLst/>
          </a:prstGeom>
          <a:noFill/>
          <a:ln>
            <a:noFill/>
          </a:ln>
        </p:spPr>
      </p:pic>
      <p:pic>
        <p:nvPicPr>
          <p:cNvPr id="89" name="Google Shape;89;p1"/>
          <p:cNvPicPr preferRelativeResize="0"/>
          <p:nvPr/>
        </p:nvPicPr>
        <p:blipFill rotWithShape="1">
          <a:blip r:embed="rId4">
            <a:alphaModFix/>
          </a:blip>
          <a:srcRect/>
          <a:stretch/>
        </p:blipFill>
        <p:spPr>
          <a:xfrm>
            <a:off x="8783041" y="1346434"/>
            <a:ext cx="2360994" cy="2292063"/>
          </a:xfrm>
          <a:prstGeom prst="rect">
            <a:avLst/>
          </a:prstGeom>
          <a:noFill/>
          <a:ln>
            <a:noFill/>
          </a:ln>
        </p:spPr>
      </p:pic>
      <p:pic>
        <p:nvPicPr>
          <p:cNvPr id="90" name="Google Shape;90;p1"/>
          <p:cNvPicPr preferRelativeResize="0"/>
          <p:nvPr/>
        </p:nvPicPr>
        <p:blipFill rotWithShape="1">
          <a:blip r:embed="rId5">
            <a:alphaModFix/>
          </a:blip>
          <a:srcRect/>
          <a:stretch/>
        </p:blipFill>
        <p:spPr>
          <a:xfrm>
            <a:off x="3025830" y="614301"/>
            <a:ext cx="4809462" cy="892477"/>
          </a:xfrm>
          <a:prstGeom prst="rect">
            <a:avLst/>
          </a:prstGeom>
          <a:noFill/>
          <a:ln>
            <a:noFill/>
          </a:ln>
        </p:spPr>
      </p:pic>
      <p:pic>
        <p:nvPicPr>
          <p:cNvPr id="91" name="Google Shape;91;p1"/>
          <p:cNvPicPr preferRelativeResize="0"/>
          <p:nvPr/>
        </p:nvPicPr>
        <p:blipFill rotWithShape="1">
          <a:blip r:embed="rId6">
            <a:alphaModFix/>
          </a:blip>
          <a:srcRect/>
          <a:stretch/>
        </p:blipFill>
        <p:spPr>
          <a:xfrm>
            <a:off x="597218" y="2106445"/>
            <a:ext cx="1741714" cy="1741714"/>
          </a:xfrm>
          <a:prstGeom prst="rect">
            <a:avLst/>
          </a:prstGeom>
          <a:noFill/>
          <a:ln>
            <a:noFill/>
          </a:ln>
        </p:spPr>
      </p:pic>
      <p:pic>
        <p:nvPicPr>
          <p:cNvPr id="92" name="Google Shape;92;p1"/>
          <p:cNvPicPr preferRelativeResize="0"/>
          <p:nvPr/>
        </p:nvPicPr>
        <p:blipFill rotWithShape="1">
          <a:blip r:embed="rId7">
            <a:alphaModFix/>
          </a:blip>
          <a:srcRect t="19021" b="29225"/>
          <a:stretch/>
        </p:blipFill>
        <p:spPr>
          <a:xfrm>
            <a:off x="4023303" y="5203624"/>
            <a:ext cx="2814517" cy="1270038"/>
          </a:xfrm>
          <a:prstGeom prst="rect">
            <a:avLst/>
          </a:prstGeom>
          <a:noFill/>
          <a:ln>
            <a:noFill/>
          </a:ln>
        </p:spPr>
      </p:pic>
      <p:pic>
        <p:nvPicPr>
          <p:cNvPr id="93" name="Google Shape;93;p1"/>
          <p:cNvPicPr preferRelativeResize="0"/>
          <p:nvPr/>
        </p:nvPicPr>
        <p:blipFill rotWithShape="1">
          <a:blip r:embed="rId8">
            <a:alphaModFix/>
          </a:blip>
          <a:srcRect/>
          <a:stretch/>
        </p:blipFill>
        <p:spPr>
          <a:xfrm>
            <a:off x="8588576" y="4802379"/>
            <a:ext cx="2219325" cy="962025"/>
          </a:xfrm>
          <a:prstGeom prst="rect">
            <a:avLst/>
          </a:prstGeom>
          <a:noFill/>
          <a:ln>
            <a:noFill/>
          </a:ln>
        </p:spPr>
      </p:pic>
      <p:pic>
        <p:nvPicPr>
          <p:cNvPr id="94" name="Google Shape;94;p1"/>
          <p:cNvPicPr preferRelativeResize="0"/>
          <p:nvPr/>
        </p:nvPicPr>
        <p:blipFill rotWithShape="1">
          <a:blip r:embed="rId9">
            <a:alphaModFix/>
          </a:blip>
          <a:srcRect/>
          <a:stretch/>
        </p:blipFill>
        <p:spPr>
          <a:xfrm>
            <a:off x="188548" y="4740783"/>
            <a:ext cx="3282043" cy="576922"/>
          </a:xfrm>
          <a:prstGeom prst="rect">
            <a:avLst/>
          </a:prstGeom>
          <a:noFill/>
          <a:ln>
            <a:noFill/>
          </a:ln>
        </p:spPr>
      </p:pic>
      <p:pic>
        <p:nvPicPr>
          <p:cNvPr id="95" name="Google Shape;95;p1"/>
          <p:cNvPicPr preferRelativeResize="0"/>
          <p:nvPr/>
        </p:nvPicPr>
        <p:blipFill rotWithShape="1">
          <a:blip r:embed="rId10">
            <a:alphaModFix/>
          </a:blip>
          <a:srcRect/>
          <a:stretch/>
        </p:blipFill>
        <p:spPr>
          <a:xfrm>
            <a:off x="0" y="6537652"/>
            <a:ext cx="12192000" cy="330339"/>
          </a:xfrm>
          <a:prstGeom prst="rect">
            <a:avLst/>
          </a:prstGeom>
          <a:noFill/>
          <a:ln>
            <a:noFill/>
          </a:ln>
        </p:spPr>
      </p:pic>
      <p:grpSp>
        <p:nvGrpSpPr>
          <p:cNvPr id="96" name="Google Shape;96;p1"/>
          <p:cNvGrpSpPr/>
          <p:nvPr/>
        </p:nvGrpSpPr>
        <p:grpSpPr>
          <a:xfrm>
            <a:off x="0" y="0"/>
            <a:ext cx="12192000" cy="958467"/>
            <a:chOff x="0" y="0"/>
            <a:chExt cx="12192000" cy="958467"/>
          </a:xfrm>
        </p:grpSpPr>
        <p:pic>
          <p:nvPicPr>
            <p:cNvPr id="97" name="Google Shape;97;p1"/>
            <p:cNvPicPr preferRelativeResize="0"/>
            <p:nvPr/>
          </p:nvPicPr>
          <p:blipFill rotWithShape="1">
            <a:blip r:embed="rId11">
              <a:alphaModFix/>
            </a:blip>
            <a:srcRect r="6998"/>
            <a:stretch/>
          </p:blipFill>
          <p:spPr>
            <a:xfrm>
              <a:off x="0" y="0"/>
              <a:ext cx="12192000" cy="739343"/>
            </a:xfrm>
            <a:prstGeom prst="rect">
              <a:avLst/>
            </a:prstGeom>
            <a:noFill/>
            <a:ln>
              <a:noFill/>
            </a:ln>
          </p:spPr>
        </p:pic>
        <p:pic>
          <p:nvPicPr>
            <p:cNvPr id="98" name="Google Shape;98;p1"/>
            <p:cNvPicPr preferRelativeResize="0"/>
            <p:nvPr/>
          </p:nvPicPr>
          <p:blipFill rotWithShape="1">
            <a:blip r:embed="rId12">
              <a:alphaModFix/>
            </a:blip>
            <a:srcRect/>
            <a:stretch/>
          </p:blipFill>
          <p:spPr>
            <a:xfrm>
              <a:off x="11235306" y="41271"/>
              <a:ext cx="917196" cy="917196"/>
            </a:xfrm>
            <a:prstGeom prst="ellipse">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6"/>
          <p:cNvSpPr txBox="1">
            <a:spLocks noGrp="1"/>
          </p:cNvSpPr>
          <p:nvPr>
            <p:ph type="title"/>
          </p:nvPr>
        </p:nvSpPr>
        <p:spPr>
          <a:xfrm>
            <a:off x="838200" y="365125"/>
            <a:ext cx="10515600" cy="1201125"/>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BE" sz="3200" b="1" dirty="0">
                <a:latin typeface="Calibri"/>
                <a:ea typeface="Calibri"/>
                <a:cs typeface="Calibri"/>
                <a:sym typeface="Calibri"/>
              </a:rPr>
              <a:t>Verslaving, justitie en mentale gezondheid</a:t>
            </a:r>
            <a:endParaRPr sz="3200" b="1" dirty="0"/>
          </a:p>
        </p:txBody>
      </p:sp>
      <p:sp>
        <p:nvSpPr>
          <p:cNvPr id="2" name="Tijdelijke aanduiding voor tekst 1">
            <a:extLst>
              <a:ext uri="{FF2B5EF4-FFF2-40B4-BE49-F238E27FC236}">
                <a16:creationId xmlns:a16="http://schemas.microsoft.com/office/drawing/2014/main" id="{C631C933-750C-3B36-4395-0DCCD4C4DACB}"/>
              </a:ext>
            </a:extLst>
          </p:cNvPr>
          <p:cNvSpPr>
            <a:spLocks noGrp="1"/>
          </p:cNvSpPr>
          <p:nvPr>
            <p:ph type="body" idx="1"/>
          </p:nvPr>
        </p:nvSpPr>
        <p:spPr>
          <a:xfrm>
            <a:off x="298764" y="1484768"/>
            <a:ext cx="11055036" cy="5008107"/>
          </a:xfrm>
        </p:spPr>
        <p:txBody>
          <a:bodyPr>
            <a:normAutofit fontScale="92500" lnSpcReduction="10000"/>
          </a:bodyPr>
          <a:lstStyle/>
          <a:p>
            <a:pPr>
              <a:lnSpc>
                <a:spcPct val="107000"/>
              </a:lnSpc>
              <a:spcAft>
                <a:spcPts val="800"/>
              </a:spcAft>
            </a:pPr>
            <a:r>
              <a:rPr lang="nl-NL" sz="2400" b="1" kern="100" dirty="0">
                <a:effectLst/>
                <a:latin typeface="Calibri" panose="020F0502020204030204" pitchFamily="34" charset="0"/>
                <a:ea typeface="Calibri" panose="020F0502020204030204" pitchFamily="34" charset="0"/>
                <a:cs typeface="Times New Roman" panose="02020603050405020304" pitchFamily="18" charset="0"/>
              </a:rPr>
              <a:t>Verslavingen </a:t>
            </a:r>
            <a:r>
              <a:rPr lang="nl-NL" sz="2400" b="1" kern="1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sz="2400" kern="100" dirty="0">
                <a:effectLst/>
                <a:latin typeface="Calibri" panose="020F0502020204030204" pitchFamily="34" charset="0"/>
                <a:ea typeface="Calibri" panose="020F0502020204030204" pitchFamily="34" charset="0"/>
                <a:cs typeface="Times New Roman" panose="02020603050405020304" pitchFamily="18" charset="0"/>
              </a:rPr>
              <a:t>nieuwe uitdaging…. </a:t>
            </a:r>
          </a:p>
          <a:p>
            <a:pPr lvl="1">
              <a:lnSpc>
                <a:spcPct val="107000"/>
              </a:lnSpc>
              <a:spcAft>
                <a:spcPts val="800"/>
              </a:spcAft>
              <a:buFont typeface="Wingdings" panose="05000000000000000000" pitchFamily="2" charset="2"/>
              <a:buChar char="ü"/>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Wat gaat dit betekenen voor de groepsdynamica?  Hoe openlijk spreek je er met de groep over?</a:t>
            </a:r>
          </a:p>
          <a:p>
            <a:pPr lvl="1">
              <a:lnSpc>
                <a:spcPct val="107000"/>
              </a:lnSpc>
              <a:spcAft>
                <a:spcPts val="800"/>
              </a:spcAft>
              <a:buFont typeface="Wingdings" panose="05000000000000000000" pitchFamily="2" charset="2"/>
              <a:buChar char="ü"/>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Kunnen we gebruik van drugs over dezelfde kam scheren als alcohol?</a:t>
            </a:r>
          </a:p>
          <a:p>
            <a:pPr>
              <a:lnSpc>
                <a:spcPct val="107000"/>
              </a:lnSpc>
              <a:spcAft>
                <a:spcPts val="800"/>
              </a:spcAft>
              <a:buFont typeface="Arial" panose="020B0604020202020204" pitchFamily="34" charset="0"/>
              <a:buChar char="•"/>
            </a:pPr>
            <a:r>
              <a:rPr lang="nl-NL" sz="2400" b="1" kern="100" dirty="0">
                <a:latin typeface="Calibri" panose="020F0502020204030204" pitchFamily="34" charset="0"/>
                <a:ea typeface="Calibri" panose="020F0502020204030204" pitchFamily="34" charset="0"/>
                <a:cs typeface="Times New Roman" panose="02020603050405020304" pitchFamily="18" charset="0"/>
              </a:rPr>
              <a:t>Justitieel verleden</a:t>
            </a:r>
            <a:r>
              <a:rPr lang="nl-NL" sz="2400" kern="100" dirty="0">
                <a:latin typeface="Calibri" panose="020F0502020204030204" pitchFamily="34" charset="0"/>
                <a:ea typeface="Calibri" panose="020F0502020204030204" pitchFamily="34" charset="0"/>
                <a:cs typeface="Times New Roman" panose="02020603050405020304" pitchFamily="18" charset="0"/>
              </a:rPr>
              <a:t>: waarom  </a:t>
            </a:r>
            <a:r>
              <a:rPr lang="nl-NL" sz="24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need</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know</a:t>
            </a:r>
            <a:r>
              <a:rPr lang="nl-NL" sz="2400" dirty="0">
                <a:effectLst/>
                <a:latin typeface="Calibri" panose="020F0502020204030204" pitchFamily="34" charset="0"/>
                <a:ea typeface="Calibri" panose="020F0502020204030204" pitchFamily="34" charset="0"/>
                <a:cs typeface="Times New Roman" panose="02020603050405020304" pitchFamily="18" charset="0"/>
              </a:rPr>
              <a:t> of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nice</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to</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know</a:t>
            </a:r>
            <a:r>
              <a:rPr lang="nl-NL" sz="2400" dirty="0">
                <a:effectLst/>
                <a:latin typeface="Calibri" panose="020F0502020204030204" pitchFamily="34" charset="0"/>
                <a:ea typeface="Calibri" panose="020F0502020204030204" pitchFamily="34" charset="0"/>
                <a:cs typeface="Times New Roman" panose="02020603050405020304" pitchFamily="18" charset="0"/>
              </a:rPr>
              <a:t> </a:t>
            </a:r>
            <a:endParaRPr lang="nl-NL" sz="24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Wingdings" panose="05000000000000000000" pitchFamily="2" charset="2"/>
              <a:buChar char="ü"/>
            </a:pPr>
            <a:r>
              <a:rPr lang="nl-NL" sz="1900" dirty="0">
                <a:effectLst/>
                <a:latin typeface="Calibri" panose="020F0502020204030204" pitchFamily="34" charset="0"/>
                <a:ea typeface="Calibri" panose="020F0502020204030204" pitchFamily="34" charset="0"/>
                <a:cs typeface="Times New Roman" panose="02020603050405020304" pitchFamily="18" charset="0"/>
              </a:rPr>
              <a:t>succesvolle doorstroom te hebben? </a:t>
            </a:r>
            <a:endParaRPr lang="nl-NL" sz="1900"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Aft>
                <a:spcPts val="800"/>
              </a:spcAft>
              <a:buFont typeface="Wingdings" panose="05000000000000000000" pitchFamily="2" charset="2"/>
              <a:buChar char="ü"/>
            </a:pPr>
            <a:r>
              <a:rPr lang="nl-NL" sz="1900" dirty="0">
                <a:effectLst/>
                <a:latin typeface="Calibri" panose="020F0502020204030204" pitchFamily="34" charset="0"/>
                <a:ea typeface="Calibri" panose="020F0502020204030204" pitchFamily="34" charset="0"/>
                <a:cs typeface="Times New Roman" panose="02020603050405020304" pitchFamily="18" charset="0"/>
              </a:rPr>
              <a:t>wat wil je als begeleider weten om je veilig te voelen? </a:t>
            </a:r>
          </a:p>
          <a:p>
            <a:pPr>
              <a:lnSpc>
                <a:spcPct val="107000"/>
              </a:lnSpc>
              <a:spcAft>
                <a:spcPts val="800"/>
              </a:spcAft>
              <a:buFont typeface="Wingdings" panose="05000000000000000000" pitchFamily="2" charset="2"/>
              <a:buChar char="è"/>
            </a:pPr>
            <a:r>
              <a:rPr lang="nl-NL" sz="2200" dirty="0">
                <a:effectLst/>
                <a:latin typeface="Calibri" panose="020F0502020204030204" pitchFamily="34" charset="0"/>
                <a:ea typeface="Calibri" panose="020F0502020204030204" pitchFamily="34" charset="0"/>
                <a:cs typeface="Times New Roman" panose="02020603050405020304" pitchFamily="18" charset="0"/>
              </a:rPr>
              <a:t>Hoe ver ga je? Alles op tafel?  Wat met het recht van privacy voor de deelnemer? </a:t>
            </a:r>
          </a:p>
          <a:p>
            <a:pPr>
              <a:lnSpc>
                <a:spcPct val="107000"/>
              </a:lnSpc>
              <a:spcAft>
                <a:spcPts val="800"/>
              </a:spcAft>
            </a:pPr>
            <a:r>
              <a:rPr lang="nl-NL" sz="2600" b="1" dirty="0">
                <a:effectLst/>
                <a:latin typeface="Calibri" panose="020F0502020204030204" pitchFamily="34" charset="0"/>
                <a:ea typeface="Calibri" panose="020F0502020204030204" pitchFamily="34" charset="0"/>
                <a:cs typeface="Times New Roman" panose="02020603050405020304" pitchFamily="18" charset="0"/>
              </a:rPr>
              <a:t>psychisch welzijn</a:t>
            </a:r>
            <a:r>
              <a:rPr lang="nl-NL" sz="2600" b="1" dirty="0">
                <a:latin typeface="Calibri" panose="020F0502020204030204" pitchFamily="34" charset="0"/>
                <a:ea typeface="Calibri" panose="020F0502020204030204" pitchFamily="34" charset="0"/>
                <a:cs typeface="Times New Roman" panose="02020603050405020304" pitchFamily="18" charset="0"/>
              </a:rPr>
              <a:t>: </a:t>
            </a:r>
          </a:p>
          <a:p>
            <a:pPr lvl="1">
              <a:lnSpc>
                <a:spcPct val="107000"/>
              </a:lnSpc>
              <a:spcAft>
                <a:spcPts val="800"/>
              </a:spcAft>
              <a:buFont typeface="Wingdings" panose="05000000000000000000" pitchFamily="2" charset="2"/>
              <a:buChar char="ü"/>
            </a:pPr>
            <a:r>
              <a:rPr lang="nl-NL" sz="1900" dirty="0">
                <a:effectLst/>
                <a:latin typeface="Calibri" panose="020F0502020204030204" pitchFamily="34" charset="0"/>
                <a:ea typeface="Calibri" panose="020F0502020204030204" pitchFamily="34" charset="0"/>
                <a:cs typeface="Times New Roman" panose="02020603050405020304" pitchFamily="18" charset="0"/>
              </a:rPr>
              <a:t>Bij de vrouwen: bovenaan op de agenda van de reflectiesessies.  </a:t>
            </a:r>
          </a:p>
          <a:p>
            <a:pPr lvl="1">
              <a:lnSpc>
                <a:spcPct val="107000"/>
              </a:lnSpc>
              <a:spcAft>
                <a:spcPts val="800"/>
              </a:spcAft>
              <a:buFont typeface="Wingdings" panose="05000000000000000000" pitchFamily="2" charset="2"/>
              <a:buChar char="ü"/>
            </a:pPr>
            <a:r>
              <a:rPr lang="nl-NL" sz="1900" dirty="0">
                <a:effectLst/>
                <a:latin typeface="Calibri" panose="020F0502020204030204" pitchFamily="34" charset="0"/>
                <a:ea typeface="Calibri" panose="020F0502020204030204" pitchFamily="34" charset="0"/>
                <a:cs typeface="Times New Roman" panose="02020603050405020304" pitchFamily="18" charset="0"/>
              </a:rPr>
              <a:t>Bij de mannen: langs omwegen bij het gesprek rond de motivatie om te gaan werken.</a:t>
            </a:r>
            <a:endParaRPr lang="nl-NL" sz="19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Font typeface="Wingdings" panose="05000000000000000000" pitchFamily="2" charset="2"/>
              <a:buChar char="ü"/>
            </a:pPr>
            <a:endParaRPr lang="nl-NL"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571500" lvl="1" indent="0">
              <a:lnSpc>
                <a:spcPct val="107000"/>
              </a:lnSpc>
              <a:spcAft>
                <a:spcPts val="800"/>
              </a:spcAft>
              <a:buNone/>
            </a:pPr>
            <a:endParaRPr lang="nl-BE" dirty="0"/>
          </a:p>
        </p:txBody>
      </p:sp>
      <p:pic>
        <p:nvPicPr>
          <p:cNvPr id="177" name="Google Shape;177;p36"/>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178" name="Google Shape;178;p36"/>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179" name="Google Shape;179;p36"/>
          <p:cNvPicPr preferRelativeResize="0"/>
          <p:nvPr/>
        </p:nvPicPr>
        <p:blipFill rotWithShape="1">
          <a:blip r:embed="rId5">
            <a:alphaModFix/>
          </a:blip>
          <a:srcRect/>
          <a:stretch/>
        </p:blipFill>
        <p:spPr>
          <a:xfrm>
            <a:off x="11235306" y="41271"/>
            <a:ext cx="917196" cy="917196"/>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xfrm>
            <a:off x="117695" y="365125"/>
            <a:ext cx="11236105" cy="1325563"/>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nl-BE" sz="3200" b="1" dirty="0">
                <a:latin typeface="Calibri"/>
                <a:ea typeface="Calibri"/>
                <a:cs typeface="Calibri"/>
                <a:sym typeface="Calibri"/>
              </a:rPr>
              <a:t>“In het begin was het moeilijk maar </a:t>
            </a:r>
            <a:br>
              <a:rPr lang="nl-BE" sz="3200" b="1" dirty="0">
                <a:latin typeface="Calibri"/>
                <a:ea typeface="Calibri"/>
                <a:cs typeface="Calibri"/>
                <a:sym typeface="Calibri"/>
              </a:rPr>
            </a:br>
            <a:r>
              <a:rPr lang="nl-BE" sz="3200" b="1" dirty="0">
                <a:latin typeface="Calibri"/>
                <a:ea typeface="Calibri"/>
                <a:cs typeface="Calibri"/>
                <a:sym typeface="Calibri"/>
              </a:rPr>
              <a:t>we zitten hier allemaal met een reden…”</a:t>
            </a:r>
            <a:endParaRPr sz="3200" b="1" dirty="0"/>
          </a:p>
        </p:txBody>
      </p:sp>
      <p:sp>
        <p:nvSpPr>
          <p:cNvPr id="2" name="Tijdelijke aanduiding voor tekst 1">
            <a:extLst>
              <a:ext uri="{FF2B5EF4-FFF2-40B4-BE49-F238E27FC236}">
                <a16:creationId xmlns:a16="http://schemas.microsoft.com/office/drawing/2014/main" id="{77445B78-9A4A-05C6-FBD6-8ECD2987F569}"/>
              </a:ext>
            </a:extLst>
          </p:cNvPr>
          <p:cNvSpPr>
            <a:spLocks noGrp="1"/>
          </p:cNvSpPr>
          <p:nvPr>
            <p:ph type="body" idx="1"/>
          </p:nvPr>
        </p:nvSpPr>
        <p:spPr>
          <a:xfrm>
            <a:off x="488887" y="1825625"/>
            <a:ext cx="10864913" cy="3914272"/>
          </a:xfrm>
        </p:spPr>
        <p:txBody>
          <a:bodyPr/>
          <a:lstStyle/>
          <a:p>
            <a:r>
              <a:rPr lang="nl-NL" sz="2400" dirty="0">
                <a:effectLst/>
                <a:latin typeface="Calibri" panose="020F0502020204030204" pitchFamily="34" charset="0"/>
                <a:ea typeface="Calibri" panose="020F0502020204030204" pitchFamily="34" charset="0"/>
                <a:cs typeface="Times New Roman" panose="02020603050405020304" pitchFamily="18" charset="0"/>
              </a:rPr>
              <a:t>Deelnemers zagen de begeleiding niet als ‘hulpverlener’ of jobcoach.  </a:t>
            </a:r>
            <a:br>
              <a:rPr lang="nl-NL" sz="2800" dirty="0">
                <a:effectLst/>
                <a:latin typeface="Calibri" panose="020F0502020204030204" pitchFamily="34" charset="0"/>
                <a:ea typeface="Calibri" panose="020F0502020204030204" pitchFamily="34" charset="0"/>
                <a:cs typeface="Times New Roman" panose="02020603050405020304" pitchFamily="18" charset="0"/>
              </a:rPr>
            </a:br>
            <a:r>
              <a:rPr lang="nl-NL" sz="20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heel veel informatie over hun functioneren, dromen en frustraties.  </a:t>
            </a:r>
          </a:p>
          <a:p>
            <a:pPr marL="114300" indent="0">
              <a:buNone/>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Calibri" panose="020F0502020204030204" pitchFamily="34" charset="0"/>
                <a:cs typeface="Times New Roman" panose="02020603050405020304" pitchFamily="18" charset="0"/>
              </a:rPr>
              <a:t>OCMW en VDAB hebben een andere rol in de begeleiding van de deelnemer.</a:t>
            </a:r>
            <a:br>
              <a:rPr lang="nl-NL" sz="2800" dirty="0">
                <a:effectLst/>
                <a:latin typeface="Calibri" panose="020F0502020204030204" pitchFamily="34" charset="0"/>
                <a:ea typeface="Calibri" panose="020F0502020204030204" pitchFamily="34" charset="0"/>
                <a:cs typeface="Times New Roman" panose="02020603050405020304" pitchFamily="18" charset="0"/>
              </a:rPr>
            </a:br>
            <a:r>
              <a:rPr lang="nl-NL" sz="2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sz="2000" dirty="0">
                <a:effectLst/>
                <a:latin typeface="Calibri" panose="020F0502020204030204" pitchFamily="34" charset="0"/>
                <a:ea typeface="Calibri" panose="020F0502020204030204" pitchFamily="34" charset="0"/>
                <a:cs typeface="Times New Roman" panose="02020603050405020304" pitchFamily="18" charset="0"/>
              </a:rPr>
              <a:t>Hoe ga je met de info om in de communicatie met de andere betrokken hulpverleners? </a:t>
            </a:r>
            <a:endParaRPr lang="nl-BE" sz="2000" dirty="0"/>
          </a:p>
        </p:txBody>
      </p:sp>
      <p:pic>
        <p:nvPicPr>
          <p:cNvPr id="188" name="Google Shape;188;p37"/>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189" name="Google Shape;189;p37"/>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190" name="Google Shape;190;p37"/>
          <p:cNvPicPr preferRelativeResize="0"/>
          <p:nvPr/>
        </p:nvPicPr>
        <p:blipFill rotWithShape="1">
          <a:blip r:embed="rId5">
            <a:alphaModFix/>
          </a:blip>
          <a:srcRect/>
          <a:stretch/>
        </p:blipFill>
        <p:spPr>
          <a:xfrm>
            <a:off x="11235306" y="41271"/>
            <a:ext cx="917196" cy="917196"/>
          </a:xfrm>
          <a:prstGeom prst="ellipse">
            <a:avLst/>
          </a:prstGeom>
          <a:noFill/>
          <a:ln>
            <a:noFill/>
          </a:ln>
        </p:spPr>
      </p:pic>
      <p:sp>
        <p:nvSpPr>
          <p:cNvPr id="191" name="Google Shape;191;p37"/>
          <p:cNvSpPr txBox="1"/>
          <p:nvPr/>
        </p:nvSpPr>
        <p:spPr>
          <a:xfrm>
            <a:off x="597322" y="5807435"/>
            <a:ext cx="117480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BE" sz="3200" b="1" i="0" u="none" strike="noStrike" cap="none" dirty="0">
                <a:solidFill>
                  <a:srgbClr val="000000"/>
                </a:solidFill>
                <a:latin typeface="Calibri"/>
                <a:ea typeface="Calibri"/>
                <a:cs typeface="Calibri"/>
                <a:sym typeface="Calibri"/>
              </a:rPr>
              <a:t>“De begeleiding doet ons naar boven kijken en niet naar beneden.” </a:t>
            </a:r>
            <a:endParaRPr sz="3200" b="1"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Afbeelding 2" descr="Afbeelding met tekst, schermopname, ontwerp&#10;&#10;Automatisch gegenereerde beschrijving">
            <a:extLst>
              <a:ext uri="{FF2B5EF4-FFF2-40B4-BE49-F238E27FC236}">
                <a16:creationId xmlns:a16="http://schemas.microsoft.com/office/drawing/2014/main" id="{DBAFADE6-2F01-C20F-66DC-FF52DD3C345C}"/>
              </a:ext>
            </a:extLst>
          </p:cNvPr>
          <p:cNvPicPr>
            <a:picLocks noChangeAspect="1"/>
          </p:cNvPicPr>
          <p:nvPr/>
        </p:nvPicPr>
        <p:blipFill>
          <a:blip r:embed="rId3"/>
          <a:stretch>
            <a:fillRect/>
          </a:stretch>
        </p:blipFill>
        <p:spPr>
          <a:xfrm>
            <a:off x="365760" y="202310"/>
            <a:ext cx="11466576" cy="6449949"/>
          </a:xfrm>
          <a:prstGeom prst="rect">
            <a:avLst/>
          </a:prstGeom>
        </p:spPr>
      </p:pic>
      <p:pic>
        <p:nvPicPr>
          <p:cNvPr id="198" name="Google Shape;198;p38"/>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199" name="Google Shape;199;p38"/>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00" name="Google Shape;200;p38"/>
          <p:cNvPicPr preferRelativeResize="0"/>
          <p:nvPr/>
        </p:nvPicPr>
        <p:blipFill rotWithShape="1">
          <a:blip r:embed="rId6">
            <a:alphaModFix/>
          </a:blip>
          <a:srcRect/>
          <a:stretch/>
        </p:blipFill>
        <p:spPr>
          <a:xfrm>
            <a:off x="11235306" y="41271"/>
            <a:ext cx="917196" cy="917196"/>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182321" y="375781"/>
            <a:ext cx="11171479" cy="840624"/>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nl-BE" sz="3200" b="1">
                <a:latin typeface="Calibri"/>
                <a:ea typeface="Calibri"/>
                <a:cs typeface="Calibri"/>
                <a:sym typeface="Calibri"/>
              </a:rPr>
              <a:t>Bedankt! </a:t>
            </a:r>
            <a:endParaRPr sz="3200" b="1"/>
          </a:p>
        </p:txBody>
      </p:sp>
      <p:pic>
        <p:nvPicPr>
          <p:cNvPr id="206" name="Google Shape;206;p39"/>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207" name="Google Shape;207;p39"/>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208" name="Google Shape;208;p39"/>
          <p:cNvPicPr preferRelativeResize="0"/>
          <p:nvPr/>
        </p:nvPicPr>
        <p:blipFill rotWithShape="1">
          <a:blip r:embed="rId5">
            <a:alphaModFix/>
          </a:blip>
          <a:srcRect/>
          <a:stretch/>
        </p:blipFill>
        <p:spPr>
          <a:xfrm>
            <a:off x="11235306" y="41271"/>
            <a:ext cx="917196" cy="917196"/>
          </a:xfrm>
          <a:prstGeom prst="ellipse">
            <a:avLst/>
          </a:prstGeom>
          <a:noFill/>
          <a:ln>
            <a:noFill/>
          </a:ln>
        </p:spPr>
      </p:pic>
      <p:sp>
        <p:nvSpPr>
          <p:cNvPr id="209" name="Google Shape;209;p39"/>
          <p:cNvSpPr txBox="1"/>
          <p:nvPr/>
        </p:nvSpPr>
        <p:spPr>
          <a:xfrm>
            <a:off x="775252" y="1789043"/>
            <a:ext cx="10774018" cy="400105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nl-BE" sz="2400" b="0" i="0" u="none" strike="noStrike" cap="none" dirty="0">
                <a:solidFill>
                  <a:srgbClr val="000000"/>
                </a:solidFill>
                <a:latin typeface="Arial"/>
                <a:ea typeface="Arial"/>
                <a:cs typeface="Arial"/>
                <a:sym typeface="Arial"/>
              </a:rPr>
              <a:t>An en </a:t>
            </a:r>
            <a:r>
              <a:rPr lang="nl-BE" sz="2400" b="0" i="0" u="none" strike="noStrike" cap="none" dirty="0" err="1">
                <a:solidFill>
                  <a:srgbClr val="000000"/>
                </a:solidFill>
                <a:latin typeface="Arial"/>
                <a:ea typeface="Arial"/>
                <a:cs typeface="Arial"/>
                <a:sym typeface="Arial"/>
              </a:rPr>
              <a:t>Ismaïl</a:t>
            </a:r>
            <a:r>
              <a:rPr lang="nl-BE" sz="2400" b="0" i="0" u="none" strike="noStrike" cap="none" dirty="0">
                <a:solidFill>
                  <a:srgbClr val="000000"/>
                </a:solidFill>
                <a:latin typeface="Arial"/>
                <a:ea typeface="Arial"/>
                <a:cs typeface="Arial"/>
                <a:sym typeface="Arial"/>
              </a:rPr>
              <a:t> van </a:t>
            </a:r>
            <a:r>
              <a:rPr lang="nl-BE" sz="2400" b="0" i="0" u="none" strike="noStrike" cap="none" dirty="0" err="1">
                <a:solidFill>
                  <a:srgbClr val="000000"/>
                </a:solidFill>
                <a:latin typeface="Arial"/>
                <a:ea typeface="Arial"/>
                <a:cs typeface="Arial"/>
                <a:sym typeface="Arial"/>
              </a:rPr>
              <a:t>Emino</a:t>
            </a:r>
            <a:r>
              <a:rPr lang="nl-BE" sz="2400" b="0" i="0" u="none" strike="noStrike" cap="none" dirty="0">
                <a:solidFill>
                  <a:srgbClr val="000000"/>
                </a:solidFill>
                <a:latin typeface="Arial"/>
                <a:ea typeface="Arial"/>
                <a:cs typeface="Arial"/>
                <a:sym typeface="Arial"/>
              </a:rPr>
              <a:t> voor jullie deskundige ogen en begeleiding van de deelnemers</a:t>
            </a:r>
            <a:endParaRPr dirty="0"/>
          </a:p>
          <a:p>
            <a:pPr marL="285750" marR="0" lvl="0" indent="-285750" algn="l" rtl="0">
              <a:lnSpc>
                <a:spcPct val="100000"/>
              </a:lnSpc>
              <a:spcBef>
                <a:spcPts val="0"/>
              </a:spcBef>
              <a:spcAft>
                <a:spcPts val="0"/>
              </a:spcAft>
              <a:buClr>
                <a:srgbClr val="000000"/>
              </a:buClr>
              <a:buSzPts val="2400"/>
              <a:buFont typeface="Arial"/>
              <a:buChar char="•"/>
            </a:pPr>
            <a:r>
              <a:rPr lang="nl-BE" sz="2400" b="0" i="0" u="none" strike="noStrike" cap="none" dirty="0">
                <a:solidFill>
                  <a:srgbClr val="000000"/>
                </a:solidFill>
                <a:latin typeface="Arial"/>
                <a:ea typeface="Arial"/>
                <a:cs typeface="Arial"/>
                <a:sym typeface="Arial"/>
              </a:rPr>
              <a:t>Alle </a:t>
            </a:r>
            <a:r>
              <a:rPr lang="nl-BE" sz="2400" b="0" i="0" u="none" strike="noStrike" cap="none" dirty="0" err="1">
                <a:solidFill>
                  <a:srgbClr val="000000"/>
                </a:solidFill>
                <a:latin typeface="Arial"/>
                <a:ea typeface="Arial"/>
                <a:cs typeface="Arial"/>
                <a:sym typeface="Arial"/>
              </a:rPr>
              <a:t>toeleiders</a:t>
            </a:r>
            <a:r>
              <a:rPr lang="nl-BE" sz="2400" b="0" i="0" u="none" strike="noStrike" cap="none" dirty="0">
                <a:solidFill>
                  <a:srgbClr val="000000"/>
                </a:solidFill>
                <a:latin typeface="Arial"/>
                <a:ea typeface="Arial"/>
                <a:cs typeface="Arial"/>
                <a:sym typeface="Arial"/>
              </a:rPr>
              <a:t> zoals arbeidstrajectbegeleiders en maatschappelijk werkers van de gemeentes</a:t>
            </a:r>
            <a:endParaRPr dirty="0"/>
          </a:p>
          <a:p>
            <a:pPr marL="285750" marR="0" lvl="0" indent="-285750" algn="l" rtl="0">
              <a:lnSpc>
                <a:spcPct val="100000"/>
              </a:lnSpc>
              <a:spcBef>
                <a:spcPts val="0"/>
              </a:spcBef>
              <a:spcAft>
                <a:spcPts val="0"/>
              </a:spcAft>
              <a:buClr>
                <a:srgbClr val="000000"/>
              </a:buClr>
              <a:buSzPts val="2400"/>
              <a:buFont typeface="Arial"/>
              <a:buChar char="•"/>
            </a:pPr>
            <a:r>
              <a:rPr lang="nl-BE" sz="2400" b="0" i="0" u="none" strike="noStrike" cap="none" dirty="0">
                <a:solidFill>
                  <a:srgbClr val="000000"/>
                </a:solidFill>
                <a:latin typeface="Arial"/>
                <a:ea typeface="Arial"/>
                <a:cs typeface="Arial"/>
                <a:sym typeface="Arial"/>
              </a:rPr>
              <a:t>HR-medewerkers van </a:t>
            </a:r>
            <a:r>
              <a:rPr lang="nl-BE" sz="2400" b="0" i="0" u="none" strike="noStrike" cap="none" dirty="0" err="1">
                <a:solidFill>
                  <a:srgbClr val="000000"/>
                </a:solidFill>
                <a:latin typeface="Arial"/>
                <a:ea typeface="Arial"/>
                <a:cs typeface="Arial"/>
                <a:sym typeface="Arial"/>
              </a:rPr>
              <a:t>Emino</a:t>
            </a:r>
            <a:r>
              <a:rPr lang="nl-BE" sz="2400" b="0" i="0" u="none" strike="noStrike" cap="none" dirty="0">
                <a:solidFill>
                  <a:srgbClr val="000000"/>
                </a:solidFill>
                <a:latin typeface="Arial"/>
                <a:ea typeface="Arial"/>
                <a:cs typeface="Arial"/>
                <a:sym typeface="Arial"/>
              </a:rPr>
              <a:t>, Brasschaat, Kapellen, Malle, Stabroek, Wuustwezel en de maatwerkbedrijven </a:t>
            </a:r>
            <a:r>
              <a:rPr lang="nl-BE" sz="2400" b="0" i="0" u="none" strike="noStrike" cap="none" dirty="0" err="1">
                <a:solidFill>
                  <a:srgbClr val="000000"/>
                </a:solidFill>
                <a:latin typeface="Arial"/>
                <a:ea typeface="Arial"/>
                <a:cs typeface="Arial"/>
                <a:sym typeface="Arial"/>
              </a:rPr>
              <a:t>Aralea</a:t>
            </a:r>
            <a:r>
              <a:rPr lang="nl-BE" sz="2400" b="0" i="0" u="none" strike="noStrike" cap="none" dirty="0">
                <a:solidFill>
                  <a:srgbClr val="000000"/>
                </a:solidFill>
                <a:latin typeface="Arial"/>
                <a:ea typeface="Arial"/>
                <a:cs typeface="Arial"/>
                <a:sym typeface="Arial"/>
              </a:rPr>
              <a:t>, </a:t>
            </a:r>
            <a:r>
              <a:rPr lang="nl-BE" sz="2400" b="0" i="0" u="none" strike="noStrike" cap="none" dirty="0" err="1">
                <a:solidFill>
                  <a:srgbClr val="000000"/>
                </a:solidFill>
                <a:latin typeface="Arial"/>
                <a:ea typeface="Arial"/>
                <a:cs typeface="Arial"/>
                <a:sym typeface="Arial"/>
              </a:rPr>
              <a:t>Noordheuvel</a:t>
            </a:r>
            <a:r>
              <a:rPr lang="nl-BE" sz="2400" b="0" i="0" u="none" strike="noStrike" cap="none" dirty="0">
                <a:solidFill>
                  <a:srgbClr val="000000"/>
                </a:solidFill>
                <a:latin typeface="Arial"/>
                <a:ea typeface="Arial"/>
                <a:cs typeface="Arial"/>
                <a:sym typeface="Arial"/>
              </a:rPr>
              <a:t> en kringwinkel De cirkel</a:t>
            </a:r>
            <a:endParaRPr dirty="0"/>
          </a:p>
          <a:p>
            <a:pPr marL="285750" marR="0" lvl="0" indent="-285750" algn="l" rtl="0">
              <a:lnSpc>
                <a:spcPct val="100000"/>
              </a:lnSpc>
              <a:spcBef>
                <a:spcPts val="0"/>
              </a:spcBef>
              <a:spcAft>
                <a:spcPts val="0"/>
              </a:spcAft>
              <a:buClr>
                <a:srgbClr val="000000"/>
              </a:buClr>
              <a:buSzPts val="2400"/>
              <a:buFont typeface="Arial"/>
              <a:buChar char="•"/>
            </a:pPr>
            <a:r>
              <a:rPr lang="nl-BE" sz="2400" b="0" i="0" u="none" strike="noStrike" cap="none" dirty="0" err="1">
                <a:solidFill>
                  <a:srgbClr val="000000"/>
                </a:solidFill>
                <a:latin typeface="Arial"/>
                <a:ea typeface="Arial"/>
                <a:cs typeface="Arial"/>
                <a:sym typeface="Arial"/>
              </a:rPr>
              <a:t>Ligo</a:t>
            </a:r>
            <a:r>
              <a:rPr lang="nl-BE" sz="2400" b="0" i="0" u="none" strike="noStrike" cap="none" dirty="0">
                <a:solidFill>
                  <a:srgbClr val="000000"/>
                </a:solidFill>
                <a:latin typeface="Arial"/>
                <a:ea typeface="Arial"/>
                <a:cs typeface="Arial"/>
                <a:sym typeface="Arial"/>
              </a:rPr>
              <a:t>, ABVV- loopbaanadvies, Talentenfabriek, BKO Tierlantijn, In-Z</a:t>
            </a:r>
            <a:endParaRPr dirty="0"/>
          </a:p>
          <a:p>
            <a:pPr marL="285750" marR="0" lvl="0" indent="-285750" algn="l" rtl="0">
              <a:lnSpc>
                <a:spcPct val="100000"/>
              </a:lnSpc>
              <a:spcBef>
                <a:spcPts val="0"/>
              </a:spcBef>
              <a:spcAft>
                <a:spcPts val="0"/>
              </a:spcAft>
              <a:buClr>
                <a:srgbClr val="000000"/>
              </a:buClr>
              <a:buSzPts val="2400"/>
              <a:buFont typeface="Arial"/>
              <a:buChar char="•"/>
            </a:pPr>
            <a:r>
              <a:rPr lang="nl-BE" sz="2400" b="0" i="0" u="none" strike="noStrike" cap="none" dirty="0">
                <a:solidFill>
                  <a:srgbClr val="000000"/>
                </a:solidFill>
                <a:latin typeface="Arial"/>
                <a:ea typeface="Arial"/>
                <a:cs typeface="Arial"/>
                <a:sym typeface="Arial"/>
              </a:rPr>
              <a:t>Collega’s van wijk-werken en </a:t>
            </a:r>
            <a:r>
              <a:rPr lang="nl-BE" sz="2400" b="0" i="0" u="none" strike="noStrike" cap="none" dirty="0" err="1">
                <a:solidFill>
                  <a:srgbClr val="000000"/>
                </a:solidFill>
                <a:latin typeface="Arial"/>
                <a:ea typeface="Arial"/>
                <a:cs typeface="Arial"/>
                <a:sym typeface="Arial"/>
              </a:rPr>
              <a:t>digibanken</a:t>
            </a:r>
            <a:endParaRPr sz="2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nl-BE" sz="2400" b="0" i="0" u="none" strike="noStrike" cap="none" dirty="0">
                <a:solidFill>
                  <a:srgbClr val="000000"/>
                </a:solidFill>
                <a:latin typeface="Arial"/>
                <a:ea typeface="Arial"/>
                <a:cs typeface="Arial"/>
                <a:sym typeface="Arial"/>
              </a:rPr>
              <a:t>VDAB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0"/>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215" name="Google Shape;215;p40"/>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216" name="Google Shape;216;p40"/>
          <p:cNvPicPr preferRelativeResize="0"/>
          <p:nvPr/>
        </p:nvPicPr>
        <p:blipFill rotWithShape="1">
          <a:blip r:embed="rId5">
            <a:alphaModFix/>
          </a:blip>
          <a:srcRect/>
          <a:stretch/>
        </p:blipFill>
        <p:spPr>
          <a:xfrm>
            <a:off x="11235306" y="41271"/>
            <a:ext cx="917196" cy="917196"/>
          </a:xfrm>
          <a:prstGeom prst="ellipse">
            <a:avLst/>
          </a:prstGeom>
          <a:noFill/>
          <a:ln>
            <a:noFill/>
          </a:ln>
        </p:spPr>
      </p:pic>
      <p:sp>
        <p:nvSpPr>
          <p:cNvPr id="217" name="Google Shape;217;p40"/>
          <p:cNvSpPr txBox="1">
            <a:spLocks noGrp="1"/>
          </p:cNvSpPr>
          <p:nvPr>
            <p:ph type="title"/>
          </p:nvPr>
        </p:nvSpPr>
        <p:spPr>
          <a:xfrm>
            <a:off x="39498" y="369671"/>
            <a:ext cx="9169729" cy="29708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nl-BE" sz="3200" b="1" dirty="0">
                <a:latin typeface="Calibri"/>
                <a:ea typeface="Calibri"/>
                <a:cs typeface="Calibri"/>
                <a:sym typeface="Calibri"/>
              </a:rPr>
              <a:t>“Als je me voor het traject zou vragen of ik iets anders zou willen doen, dan zou ik gelachen hebben. </a:t>
            </a:r>
            <a:br>
              <a:rPr lang="nl-BE" sz="3200" b="1" dirty="0">
                <a:latin typeface="Calibri"/>
                <a:ea typeface="Calibri"/>
                <a:cs typeface="Calibri"/>
                <a:sym typeface="Calibri"/>
              </a:rPr>
            </a:br>
            <a:r>
              <a:rPr lang="nl-BE" sz="3200" b="1" dirty="0">
                <a:latin typeface="Calibri"/>
                <a:ea typeface="Calibri"/>
                <a:cs typeface="Calibri"/>
                <a:sym typeface="Calibri"/>
              </a:rPr>
              <a:t>Door de gesprekken zie ik in dat ik beter open sta voor andere dingen, dat ik mijn lichamelijke klachten niet mag negeren.”</a:t>
            </a:r>
            <a:endParaRPr sz="3200" dirty="0"/>
          </a:p>
        </p:txBody>
      </p:sp>
      <p:sp>
        <p:nvSpPr>
          <p:cNvPr id="218" name="Google Shape;218;p40"/>
          <p:cNvSpPr txBox="1"/>
          <p:nvPr/>
        </p:nvSpPr>
        <p:spPr>
          <a:xfrm>
            <a:off x="3806687" y="3850715"/>
            <a:ext cx="8345815" cy="2381934"/>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nl-BE" sz="3200" b="1" i="0" u="none" strike="noStrike" cap="none">
                <a:solidFill>
                  <a:srgbClr val="000000"/>
                </a:solidFill>
                <a:latin typeface="Calibri"/>
                <a:ea typeface="Calibri"/>
                <a:cs typeface="Calibri"/>
                <a:sym typeface="Calibri"/>
              </a:rPr>
              <a:t>“Wat ik ontdekt heb in deze opleiding is dat ik dezelfde ben als die van vroeger. </a:t>
            </a:r>
            <a:endParaRPr/>
          </a:p>
          <a:p>
            <a:pPr marL="0" marR="0" lvl="0" indent="0" algn="ctr" rtl="0">
              <a:lnSpc>
                <a:spcPct val="107000"/>
              </a:lnSpc>
              <a:spcBef>
                <a:spcPts val="800"/>
              </a:spcBef>
              <a:spcAft>
                <a:spcPts val="0"/>
              </a:spcAft>
              <a:buNone/>
            </a:pPr>
            <a:r>
              <a:rPr lang="nl-BE" sz="3200" b="1" i="0" u="none" strike="noStrike" cap="none">
                <a:solidFill>
                  <a:srgbClr val="000000"/>
                </a:solidFill>
                <a:latin typeface="Calibri"/>
                <a:ea typeface="Calibri"/>
                <a:cs typeface="Calibri"/>
                <a:sym typeface="Calibri"/>
              </a:rPr>
              <a:t>En niet diegene die ‘hij’ beweert dat ik ben.  </a:t>
            </a:r>
            <a:endParaRPr/>
          </a:p>
          <a:p>
            <a:pPr marL="0" marR="0" lvl="0" indent="0" algn="ctr" rtl="0">
              <a:lnSpc>
                <a:spcPct val="107000"/>
              </a:lnSpc>
              <a:spcBef>
                <a:spcPts val="800"/>
              </a:spcBef>
              <a:spcAft>
                <a:spcPts val="0"/>
              </a:spcAft>
              <a:buNone/>
            </a:pPr>
            <a:r>
              <a:rPr lang="nl-BE" sz="3200" b="1" i="0" u="none" strike="noStrike" cap="none">
                <a:solidFill>
                  <a:srgbClr val="000000"/>
                </a:solidFill>
                <a:latin typeface="Calibri"/>
                <a:ea typeface="Calibri"/>
                <a:cs typeface="Calibri"/>
                <a:sym typeface="Calibri"/>
              </a:rPr>
              <a:t>Ik ben wel optimistisch.” </a:t>
            </a: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1" descr="Afbeelding met tekst, persoon&#10;&#10;Automatisch gegenereerde beschrijving"/>
          <p:cNvPicPr preferRelativeResize="0"/>
          <p:nvPr/>
        </p:nvPicPr>
        <p:blipFill rotWithShape="1">
          <a:blip r:embed="rId3">
            <a:alphaModFix/>
          </a:blip>
          <a:srcRect/>
          <a:stretch/>
        </p:blipFill>
        <p:spPr>
          <a:xfrm>
            <a:off x="0" y="3388052"/>
            <a:ext cx="12192000" cy="3149600"/>
          </a:xfrm>
          <a:prstGeom prst="rect">
            <a:avLst/>
          </a:prstGeom>
          <a:noFill/>
          <a:ln>
            <a:noFill/>
          </a:ln>
        </p:spPr>
      </p:pic>
      <p:sp>
        <p:nvSpPr>
          <p:cNvPr id="224" name="Google Shape;224;p41"/>
          <p:cNvSpPr txBox="1">
            <a:spLocks noGrp="1"/>
          </p:cNvSpPr>
          <p:nvPr>
            <p:ph type="subTitle" idx="1"/>
          </p:nvPr>
        </p:nvSpPr>
        <p:spPr>
          <a:xfrm>
            <a:off x="2663281" y="1545355"/>
            <a:ext cx="7055218" cy="160424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80808"/>
              </a:buClr>
              <a:buSzPts val="6000"/>
              <a:buNone/>
            </a:pPr>
            <a:r>
              <a:rPr lang="nl-BE" sz="6000" b="1">
                <a:solidFill>
                  <a:srgbClr val="080808"/>
                </a:solidFill>
              </a:rPr>
              <a:t>MOEF! Selab </a:t>
            </a:r>
            <a:endParaRPr/>
          </a:p>
          <a:p>
            <a:pPr marL="0" lvl="0" indent="0" algn="ctr" rtl="0">
              <a:lnSpc>
                <a:spcPct val="90000"/>
              </a:lnSpc>
              <a:spcBef>
                <a:spcPts val="1000"/>
              </a:spcBef>
              <a:spcAft>
                <a:spcPts val="0"/>
              </a:spcAft>
              <a:buClr>
                <a:srgbClr val="080808"/>
              </a:buClr>
              <a:buSzPts val="2000"/>
              <a:buNone/>
            </a:pPr>
            <a:r>
              <a:rPr lang="nl-BE" sz="2000">
                <a:solidFill>
                  <a:srgbClr val="080808"/>
                </a:solidFill>
              </a:rPr>
              <a:t>door o.a.</a:t>
            </a:r>
            <a:endParaRPr/>
          </a:p>
          <a:p>
            <a:pPr marL="0" lvl="0" indent="0" algn="ctr" rtl="0">
              <a:lnSpc>
                <a:spcPct val="90000"/>
              </a:lnSpc>
              <a:spcBef>
                <a:spcPts val="1000"/>
              </a:spcBef>
              <a:spcAft>
                <a:spcPts val="0"/>
              </a:spcAft>
              <a:buClr>
                <a:srgbClr val="080808"/>
              </a:buClr>
              <a:buSzPts val="2000"/>
              <a:buNone/>
            </a:pPr>
            <a:r>
              <a:rPr lang="nl-BE" sz="2000">
                <a:solidFill>
                  <a:srgbClr val="080808"/>
                </a:solidFill>
              </a:rPr>
              <a:t>Selab – Emino – Arktos – CAW – VDAB  – Lokale Besturen</a:t>
            </a:r>
            <a:endParaRPr/>
          </a:p>
        </p:txBody>
      </p:sp>
      <p:pic>
        <p:nvPicPr>
          <p:cNvPr id="225" name="Google Shape;225;p41" descr="Afbeelding met tekst, illustratie&#10;&#10;Automatisch gegenereerde beschrijving"/>
          <p:cNvPicPr preferRelativeResize="0"/>
          <p:nvPr/>
        </p:nvPicPr>
        <p:blipFill rotWithShape="1">
          <a:blip r:embed="rId4">
            <a:alphaModFix/>
          </a:blip>
          <a:srcRect/>
          <a:stretch/>
        </p:blipFill>
        <p:spPr>
          <a:xfrm>
            <a:off x="3962925" y="460226"/>
            <a:ext cx="4455929" cy="805729"/>
          </a:xfrm>
          <a:prstGeom prst="rect">
            <a:avLst/>
          </a:prstGeom>
          <a:noFill/>
          <a:ln>
            <a:noFill/>
          </a:ln>
        </p:spPr>
      </p:pic>
      <p:grpSp>
        <p:nvGrpSpPr>
          <p:cNvPr id="226" name="Google Shape;226;p41"/>
          <p:cNvGrpSpPr/>
          <p:nvPr/>
        </p:nvGrpSpPr>
        <p:grpSpPr>
          <a:xfrm>
            <a:off x="0" y="0"/>
            <a:ext cx="12192000" cy="958467"/>
            <a:chOff x="0" y="0"/>
            <a:chExt cx="12192000" cy="958467"/>
          </a:xfrm>
        </p:grpSpPr>
        <p:pic>
          <p:nvPicPr>
            <p:cNvPr id="227" name="Google Shape;227;p41"/>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28" name="Google Shape;228;p41"/>
            <p:cNvPicPr preferRelativeResize="0"/>
            <p:nvPr/>
          </p:nvPicPr>
          <p:blipFill rotWithShape="1">
            <a:blip r:embed="rId6">
              <a:alphaModFix/>
            </a:blip>
            <a:srcRect/>
            <a:stretch/>
          </p:blipFill>
          <p:spPr>
            <a:xfrm>
              <a:off x="11235306" y="41271"/>
              <a:ext cx="917196" cy="917196"/>
            </a:xfrm>
            <a:prstGeom prst="ellipse">
              <a:avLst/>
            </a:prstGeom>
            <a:noFill/>
            <a:ln>
              <a:noFill/>
            </a:ln>
          </p:spPr>
        </p:pic>
      </p:grpSp>
      <p:pic>
        <p:nvPicPr>
          <p:cNvPr id="229" name="Google Shape;229;p41"/>
          <p:cNvPicPr preferRelativeResize="0"/>
          <p:nvPr/>
        </p:nvPicPr>
        <p:blipFill rotWithShape="1">
          <a:blip r:embed="rId7">
            <a:alphaModFix/>
          </a:blip>
          <a:srcRect/>
          <a:stretch/>
        </p:blipFill>
        <p:spPr>
          <a:xfrm>
            <a:off x="0" y="6537652"/>
            <a:ext cx="12192000" cy="3303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235" name="Google Shape;235;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236" name="Google Shape;236;p11" descr="Afbeelding met tekst, cirkel, schermopname, Lettertype&#10;&#10;Automatisch gegenereerde beschrijving"/>
          <p:cNvPicPr preferRelativeResize="0"/>
          <p:nvPr/>
        </p:nvPicPr>
        <p:blipFill rotWithShape="1">
          <a:blip r:embed="rId3">
            <a:alphaModFix/>
          </a:blip>
          <a:srcRect/>
          <a:stretch/>
        </p:blipFill>
        <p:spPr>
          <a:xfrm>
            <a:off x="301752" y="186880"/>
            <a:ext cx="11558016" cy="6501384"/>
          </a:xfrm>
          <a:prstGeom prst="rect">
            <a:avLst/>
          </a:prstGeom>
          <a:noFill/>
          <a:ln>
            <a:noFill/>
          </a:ln>
        </p:spPr>
      </p:pic>
      <p:grpSp>
        <p:nvGrpSpPr>
          <p:cNvPr id="237" name="Google Shape;237;p11"/>
          <p:cNvGrpSpPr/>
          <p:nvPr/>
        </p:nvGrpSpPr>
        <p:grpSpPr>
          <a:xfrm>
            <a:off x="0" y="0"/>
            <a:ext cx="12192000" cy="958467"/>
            <a:chOff x="0" y="0"/>
            <a:chExt cx="12192000" cy="958467"/>
          </a:xfrm>
        </p:grpSpPr>
        <p:pic>
          <p:nvPicPr>
            <p:cNvPr id="238" name="Google Shape;238;p11"/>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239" name="Google Shape;239;p11"/>
            <p:cNvPicPr preferRelativeResize="0"/>
            <p:nvPr/>
          </p:nvPicPr>
          <p:blipFill rotWithShape="1">
            <a:blip r:embed="rId5">
              <a:alphaModFix/>
            </a:blip>
            <a:srcRect/>
            <a:stretch/>
          </p:blipFill>
          <p:spPr>
            <a:xfrm>
              <a:off x="11235306" y="41271"/>
              <a:ext cx="917196" cy="917196"/>
            </a:xfrm>
            <a:prstGeom prst="ellipse">
              <a:avLst/>
            </a:prstGeom>
            <a:noFill/>
            <a:ln>
              <a:noFill/>
            </a:ln>
          </p:spPr>
        </p:pic>
      </p:grpSp>
      <p:pic>
        <p:nvPicPr>
          <p:cNvPr id="240" name="Google Shape;240;p11"/>
          <p:cNvPicPr preferRelativeResize="0"/>
          <p:nvPr/>
        </p:nvPicPr>
        <p:blipFill rotWithShape="1">
          <a:blip r:embed="rId6">
            <a:alphaModFix/>
          </a:blip>
          <a:srcRect/>
          <a:stretch/>
        </p:blipFill>
        <p:spPr>
          <a:xfrm>
            <a:off x="0" y="6537652"/>
            <a:ext cx="12192000" cy="3303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C800E7FC-3FB4-6011-A0FA-C74ADB424801}"/>
              </a:ext>
            </a:extLst>
          </p:cNvPr>
          <p:cNvPicPr>
            <a:picLocks noChangeAspect="1"/>
          </p:cNvPicPr>
          <p:nvPr/>
        </p:nvPicPr>
        <p:blipFill>
          <a:blip r:embed="rId3"/>
          <a:stretch>
            <a:fillRect/>
          </a:stretch>
        </p:blipFill>
        <p:spPr>
          <a:xfrm>
            <a:off x="959060" y="323273"/>
            <a:ext cx="10658232" cy="5995256"/>
          </a:xfrm>
          <a:prstGeom prst="rect">
            <a:avLst/>
          </a:prstGeom>
        </p:spPr>
      </p:pic>
      <p:grpSp>
        <p:nvGrpSpPr>
          <p:cNvPr id="246" name="Google Shape;246;p42"/>
          <p:cNvGrpSpPr/>
          <p:nvPr/>
        </p:nvGrpSpPr>
        <p:grpSpPr>
          <a:xfrm>
            <a:off x="0" y="0"/>
            <a:ext cx="12192000" cy="958467"/>
            <a:chOff x="0" y="0"/>
            <a:chExt cx="12192000" cy="958467"/>
          </a:xfrm>
        </p:grpSpPr>
        <p:pic>
          <p:nvPicPr>
            <p:cNvPr id="247" name="Google Shape;247;p42"/>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248" name="Google Shape;248;p42"/>
            <p:cNvPicPr preferRelativeResize="0"/>
            <p:nvPr/>
          </p:nvPicPr>
          <p:blipFill rotWithShape="1">
            <a:blip r:embed="rId5">
              <a:alphaModFix/>
            </a:blip>
            <a:srcRect/>
            <a:stretch/>
          </p:blipFill>
          <p:spPr>
            <a:xfrm>
              <a:off x="11235306" y="41271"/>
              <a:ext cx="917196" cy="917196"/>
            </a:xfrm>
            <a:prstGeom prst="ellipse">
              <a:avLst/>
            </a:prstGeom>
            <a:noFill/>
            <a:ln>
              <a:noFill/>
            </a:ln>
          </p:spPr>
        </p:pic>
      </p:grpSp>
      <p:pic>
        <p:nvPicPr>
          <p:cNvPr id="249" name="Google Shape;249;p42"/>
          <p:cNvPicPr preferRelativeResize="0"/>
          <p:nvPr/>
        </p:nvPicPr>
        <p:blipFill rotWithShape="1">
          <a:blip r:embed="rId6">
            <a:alphaModFix/>
          </a:blip>
          <a:srcRect/>
          <a:stretch/>
        </p:blipFill>
        <p:spPr>
          <a:xfrm>
            <a:off x="0" y="6537652"/>
            <a:ext cx="12192000" cy="330339"/>
          </a:xfrm>
          <a:prstGeom prst="rect">
            <a:avLst/>
          </a:prstGeom>
          <a:noFill/>
          <a:ln>
            <a:noFill/>
          </a:ln>
        </p:spPr>
      </p:pic>
      <p:pic>
        <p:nvPicPr>
          <p:cNvPr id="1026" name="Picture 2" descr="Bewegen op verwijzing | Gemeente Brakel">
            <a:extLst>
              <a:ext uri="{FF2B5EF4-FFF2-40B4-BE49-F238E27FC236}">
                <a16:creationId xmlns:a16="http://schemas.microsoft.com/office/drawing/2014/main" id="{C2FC289B-FE7E-07AB-D4A8-38509767BE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2156" y="466344"/>
            <a:ext cx="2135560" cy="1426463"/>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8" descr="Afbeelding met tekst, schermopname, tekenfilm&#10;&#10;Automatisch gegenereerde beschrijving"/>
          <p:cNvPicPr preferRelativeResize="0"/>
          <p:nvPr/>
        </p:nvPicPr>
        <p:blipFill rotWithShape="1">
          <a:blip r:embed="rId3">
            <a:alphaModFix/>
          </a:blip>
          <a:srcRect/>
          <a:stretch/>
        </p:blipFill>
        <p:spPr>
          <a:xfrm>
            <a:off x="350196" y="196984"/>
            <a:ext cx="11841804" cy="6661015"/>
          </a:xfrm>
          <a:prstGeom prst="rect">
            <a:avLst/>
          </a:prstGeom>
          <a:noFill/>
          <a:ln>
            <a:noFill/>
          </a:ln>
        </p:spPr>
      </p:pic>
      <p:pic>
        <p:nvPicPr>
          <p:cNvPr id="256" name="Google Shape;256;p8"/>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257" name="Google Shape;257;p8"/>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58" name="Google Shape;258;p8"/>
          <p:cNvPicPr preferRelativeResize="0"/>
          <p:nvPr/>
        </p:nvPicPr>
        <p:blipFill rotWithShape="1">
          <a:blip r:embed="rId6">
            <a:alphaModFix/>
          </a:blip>
          <a:srcRect/>
          <a:stretch/>
        </p:blipFill>
        <p:spPr>
          <a:xfrm>
            <a:off x="11235306" y="41271"/>
            <a:ext cx="917196" cy="917196"/>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3" descr="Afbeelding met tekst, schermopname, diagram, Lettertype&#10;&#10;Automatisch gegenereerde beschrijving"/>
          <p:cNvPicPr preferRelativeResize="0"/>
          <p:nvPr/>
        </p:nvPicPr>
        <p:blipFill rotWithShape="1">
          <a:blip r:embed="rId3">
            <a:alphaModFix/>
          </a:blip>
          <a:srcRect/>
          <a:stretch/>
        </p:blipFill>
        <p:spPr>
          <a:xfrm>
            <a:off x="527538" y="257174"/>
            <a:ext cx="11207262" cy="6304085"/>
          </a:xfrm>
          <a:prstGeom prst="rect">
            <a:avLst/>
          </a:prstGeom>
          <a:noFill/>
          <a:ln>
            <a:noFill/>
          </a:ln>
        </p:spPr>
      </p:pic>
      <p:pic>
        <p:nvPicPr>
          <p:cNvPr id="264" name="Google Shape;264;p43"/>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265" name="Google Shape;265;p43"/>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66" name="Google Shape;266;p43"/>
          <p:cNvPicPr preferRelativeResize="0"/>
          <p:nvPr/>
        </p:nvPicPr>
        <p:blipFill rotWithShape="1">
          <a:blip r:embed="rId6">
            <a:alphaModFix/>
          </a:blip>
          <a:srcRect/>
          <a:stretch/>
        </p:blipFill>
        <p:spPr>
          <a:xfrm>
            <a:off x="11235306" y="41271"/>
            <a:ext cx="917196" cy="917196"/>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258077" y="1889131"/>
            <a:ext cx="4643120" cy="445008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202124"/>
              </a:buClr>
              <a:buSzPts val="1600"/>
              <a:buNone/>
            </a:pPr>
            <a:r>
              <a:rPr lang="nl-BE" sz="1600" b="1" i="0">
                <a:solidFill>
                  <a:srgbClr val="202124"/>
                </a:solidFill>
                <a:latin typeface="Calibri"/>
                <a:ea typeface="Calibri"/>
                <a:cs typeface="Calibri"/>
                <a:sym typeface="Calibri"/>
              </a:rPr>
              <a:t>13u</a:t>
            </a:r>
            <a:r>
              <a:rPr lang="nl-BE" sz="1600" b="1">
                <a:solidFill>
                  <a:srgbClr val="202124"/>
                </a:solidFill>
                <a:latin typeface="Calibri"/>
                <a:ea typeface="Calibri"/>
                <a:cs typeface="Calibri"/>
                <a:sym typeface="Calibri"/>
              </a:rPr>
              <a:t> -</a:t>
            </a:r>
            <a:r>
              <a:rPr lang="nl-BE" sz="1600" b="1" i="0">
                <a:solidFill>
                  <a:srgbClr val="202124"/>
                </a:solidFill>
                <a:latin typeface="Calibri"/>
                <a:ea typeface="Calibri"/>
                <a:cs typeface="Calibri"/>
                <a:sym typeface="Calibri"/>
              </a:rPr>
              <a:t> Welkomstwoord </a:t>
            </a:r>
            <a:endParaRPr/>
          </a:p>
          <a:p>
            <a:pPr marL="0" lvl="0" indent="0" algn="l" rtl="0">
              <a:lnSpc>
                <a:spcPct val="100000"/>
              </a:lnSpc>
              <a:spcBef>
                <a:spcPts val="1000"/>
              </a:spcBef>
              <a:spcAft>
                <a:spcPts val="0"/>
              </a:spcAft>
              <a:buClr>
                <a:srgbClr val="202124"/>
              </a:buClr>
              <a:buSzPts val="1600"/>
              <a:buNone/>
            </a:pPr>
            <a:r>
              <a:rPr lang="nl-BE" sz="1600" b="0" i="0">
                <a:solidFill>
                  <a:srgbClr val="202124"/>
                </a:solidFill>
                <a:latin typeface="Calibri"/>
                <a:ea typeface="Calibri"/>
                <a:cs typeface="Calibri"/>
                <a:sym typeface="Calibri"/>
              </a:rPr>
              <a:t>Voorzitter Selab</a:t>
            </a:r>
            <a:r>
              <a:rPr lang="nl-BE" sz="1600">
                <a:solidFill>
                  <a:srgbClr val="202124"/>
                </a:solidFill>
                <a:latin typeface="Calibri"/>
                <a:ea typeface="Calibri"/>
                <a:cs typeface="Calibri"/>
                <a:sym typeface="Calibri"/>
              </a:rPr>
              <a:t>:  </a:t>
            </a:r>
            <a:r>
              <a:rPr lang="nl-BE" sz="1600" b="0" i="1">
                <a:solidFill>
                  <a:srgbClr val="202124"/>
                </a:solidFill>
                <a:latin typeface="Calibri"/>
                <a:ea typeface="Calibri"/>
                <a:cs typeface="Calibri"/>
                <a:sym typeface="Calibri"/>
              </a:rPr>
              <a:t>Luc Devriese</a:t>
            </a:r>
            <a:endParaRPr sz="1600" i="1">
              <a:solidFill>
                <a:srgbClr val="202124"/>
              </a:solidFill>
              <a:latin typeface="Calibri"/>
              <a:ea typeface="Calibri"/>
              <a:cs typeface="Calibri"/>
              <a:sym typeface="Calibri"/>
            </a:endParaRPr>
          </a:p>
          <a:p>
            <a:pPr marL="0" lvl="0" indent="0" algn="l" rtl="0">
              <a:lnSpc>
                <a:spcPct val="100000"/>
              </a:lnSpc>
              <a:spcBef>
                <a:spcPts val="1000"/>
              </a:spcBef>
              <a:spcAft>
                <a:spcPts val="0"/>
              </a:spcAft>
              <a:buClr>
                <a:srgbClr val="202124"/>
              </a:buClr>
              <a:buSzPts val="1600"/>
              <a:buNone/>
            </a:pPr>
            <a:r>
              <a:rPr lang="nl-BE" sz="1600" b="0" i="0">
                <a:solidFill>
                  <a:srgbClr val="202124"/>
                </a:solidFill>
                <a:latin typeface="Calibri"/>
                <a:ea typeface="Calibri"/>
                <a:cs typeface="Calibri"/>
                <a:sym typeface="Calibri"/>
              </a:rPr>
              <a:t>Algemeen Coördinator Selab : </a:t>
            </a:r>
            <a:r>
              <a:rPr lang="nl-BE" sz="1600" b="0" i="1">
                <a:solidFill>
                  <a:srgbClr val="202124"/>
                </a:solidFill>
                <a:latin typeface="Calibri"/>
                <a:ea typeface="Calibri"/>
                <a:cs typeface="Calibri"/>
                <a:sym typeface="Calibri"/>
              </a:rPr>
              <a:t>Greet Patho</a:t>
            </a:r>
            <a:endParaRPr/>
          </a:p>
          <a:p>
            <a:pPr marL="0" lvl="0" indent="0" algn="l" rtl="0">
              <a:lnSpc>
                <a:spcPct val="100000"/>
              </a:lnSpc>
              <a:spcBef>
                <a:spcPts val="1000"/>
              </a:spcBef>
              <a:spcAft>
                <a:spcPts val="0"/>
              </a:spcAft>
              <a:buClr>
                <a:srgbClr val="202124"/>
              </a:buClr>
              <a:buSzPts val="1600"/>
              <a:buNone/>
            </a:pPr>
            <a:r>
              <a:rPr lang="nl-BE" sz="1600" b="1" i="0">
                <a:solidFill>
                  <a:srgbClr val="202124"/>
                </a:solidFill>
                <a:latin typeface="Calibri"/>
                <a:ea typeface="Calibri"/>
                <a:cs typeface="Calibri"/>
                <a:sym typeface="Calibri"/>
              </a:rPr>
              <a:t>13u15 - Wat was</a:t>
            </a:r>
            <a:endParaRPr/>
          </a:p>
          <a:p>
            <a:pPr marL="0" lvl="0" indent="0" algn="l" rtl="0">
              <a:lnSpc>
                <a:spcPct val="100000"/>
              </a:lnSpc>
              <a:spcBef>
                <a:spcPts val="1000"/>
              </a:spcBef>
              <a:spcAft>
                <a:spcPts val="0"/>
              </a:spcAft>
              <a:buClr>
                <a:srgbClr val="202124"/>
              </a:buClr>
              <a:buSzPts val="1600"/>
              <a:buNone/>
            </a:pPr>
            <a:r>
              <a:rPr lang="nl-BE" sz="1600">
                <a:solidFill>
                  <a:srgbClr val="202124"/>
                </a:solidFill>
                <a:latin typeface="Calibri"/>
                <a:ea typeface="Calibri"/>
                <a:cs typeface="Calibri"/>
                <a:sym typeface="Calibri"/>
              </a:rPr>
              <a:t>Stroom T: </a:t>
            </a:r>
            <a:r>
              <a:rPr lang="nl-BE" sz="1600" i="1">
                <a:solidFill>
                  <a:srgbClr val="202124"/>
                </a:solidFill>
                <a:latin typeface="Calibri"/>
                <a:ea typeface="Calibri"/>
                <a:cs typeface="Calibri"/>
                <a:sym typeface="Calibri"/>
              </a:rPr>
              <a:t>Barbara Léonard</a:t>
            </a:r>
            <a:r>
              <a:rPr lang="nl-BE" sz="1600">
                <a:solidFill>
                  <a:srgbClr val="202124"/>
                </a:solidFill>
                <a:latin typeface="Calibri"/>
                <a:ea typeface="Calibri"/>
                <a:cs typeface="Calibri"/>
                <a:sym typeface="Calibri"/>
              </a:rPr>
              <a:t> (Selab) en </a:t>
            </a:r>
            <a:r>
              <a:rPr lang="nl-BE" sz="1600" i="1">
                <a:solidFill>
                  <a:srgbClr val="202124"/>
                </a:solidFill>
                <a:latin typeface="Calibri"/>
                <a:ea typeface="Calibri"/>
                <a:cs typeface="Calibri"/>
                <a:sym typeface="Calibri"/>
              </a:rPr>
              <a:t>A</a:t>
            </a:r>
            <a:r>
              <a:rPr lang="nl-BE" sz="1600" i="1">
                <a:solidFill>
                  <a:srgbClr val="202124"/>
                </a:solidFill>
              </a:rPr>
              <a:t>nn Leys</a:t>
            </a:r>
            <a:r>
              <a:rPr lang="nl-BE" sz="1600">
                <a:solidFill>
                  <a:srgbClr val="202124"/>
                </a:solidFill>
              </a:rPr>
              <a:t> </a:t>
            </a:r>
            <a:r>
              <a:rPr lang="nl-BE" sz="1600">
                <a:solidFill>
                  <a:srgbClr val="202124"/>
                </a:solidFill>
                <a:latin typeface="Calibri"/>
                <a:ea typeface="Calibri"/>
                <a:cs typeface="Calibri"/>
                <a:sym typeface="Calibri"/>
              </a:rPr>
              <a:t>(Emino)</a:t>
            </a:r>
            <a:endParaRPr sz="1600" b="0" i="0">
              <a:solidFill>
                <a:srgbClr val="202124"/>
              </a:solidFill>
              <a:latin typeface="Calibri"/>
              <a:ea typeface="Calibri"/>
              <a:cs typeface="Calibri"/>
              <a:sym typeface="Calibri"/>
            </a:endParaRPr>
          </a:p>
          <a:p>
            <a:pPr marL="0" lvl="0" indent="0" algn="l" rtl="0">
              <a:lnSpc>
                <a:spcPct val="100000"/>
              </a:lnSpc>
              <a:spcBef>
                <a:spcPts val="1000"/>
              </a:spcBef>
              <a:spcAft>
                <a:spcPts val="0"/>
              </a:spcAft>
              <a:buClr>
                <a:srgbClr val="202124"/>
              </a:buClr>
              <a:buSzPts val="1600"/>
              <a:buNone/>
            </a:pPr>
            <a:r>
              <a:rPr lang="nl-BE" sz="1600" b="0" i="0">
                <a:solidFill>
                  <a:srgbClr val="202124"/>
                </a:solidFill>
                <a:latin typeface="Calibri"/>
                <a:ea typeface="Calibri"/>
                <a:cs typeface="Calibri"/>
                <a:sym typeface="Calibri"/>
              </a:rPr>
              <a:t>MOEF! Selab: </a:t>
            </a:r>
            <a:r>
              <a:rPr lang="nl-BE" sz="1600" b="0" i="1">
                <a:solidFill>
                  <a:srgbClr val="202124"/>
                </a:solidFill>
                <a:latin typeface="Calibri"/>
                <a:ea typeface="Calibri"/>
                <a:cs typeface="Calibri"/>
                <a:sym typeface="Calibri"/>
              </a:rPr>
              <a:t>Bram Verheyen </a:t>
            </a:r>
            <a:r>
              <a:rPr lang="nl-BE" sz="1600" b="0" i="0">
                <a:solidFill>
                  <a:srgbClr val="202124"/>
                </a:solidFill>
                <a:latin typeface="Calibri"/>
                <a:ea typeface="Calibri"/>
                <a:cs typeface="Calibri"/>
                <a:sym typeface="Calibri"/>
              </a:rPr>
              <a:t>(Selab) en </a:t>
            </a:r>
            <a:r>
              <a:rPr lang="nl-BE" sz="1600" b="0" i="1">
                <a:solidFill>
                  <a:srgbClr val="202124"/>
                </a:solidFill>
                <a:latin typeface="Calibri"/>
                <a:ea typeface="Calibri"/>
                <a:cs typeface="Calibri"/>
                <a:sym typeface="Calibri"/>
              </a:rPr>
              <a:t>Sally Dieleman (Emino)</a:t>
            </a:r>
            <a:endParaRPr/>
          </a:p>
          <a:p>
            <a:pPr marL="0" lvl="0" indent="0" algn="l" rtl="0">
              <a:lnSpc>
                <a:spcPct val="100000"/>
              </a:lnSpc>
              <a:spcBef>
                <a:spcPts val="1000"/>
              </a:spcBef>
              <a:spcAft>
                <a:spcPts val="0"/>
              </a:spcAft>
              <a:buClr>
                <a:srgbClr val="202124"/>
              </a:buClr>
              <a:buSzPts val="1600"/>
              <a:buNone/>
            </a:pPr>
            <a:r>
              <a:rPr lang="nl-BE" sz="1600" b="1" i="0">
                <a:solidFill>
                  <a:srgbClr val="202124"/>
                </a:solidFill>
                <a:latin typeface="Calibri"/>
                <a:ea typeface="Calibri"/>
                <a:cs typeface="Calibri"/>
                <a:sym typeface="Calibri"/>
              </a:rPr>
              <a:t>13u45- Hoe gaan we verder</a:t>
            </a:r>
            <a:endParaRPr sz="1600" b="1" i="0">
              <a:solidFill>
                <a:srgbClr val="202124"/>
              </a:solidFill>
              <a:latin typeface="Calibri"/>
              <a:ea typeface="Calibri"/>
              <a:cs typeface="Calibri"/>
              <a:sym typeface="Calibri"/>
            </a:endParaRPr>
          </a:p>
          <a:p>
            <a:pPr marL="0" lvl="0" indent="0" algn="l" rtl="0">
              <a:lnSpc>
                <a:spcPct val="100000"/>
              </a:lnSpc>
              <a:spcBef>
                <a:spcPts val="1000"/>
              </a:spcBef>
              <a:spcAft>
                <a:spcPts val="0"/>
              </a:spcAft>
              <a:buClr>
                <a:srgbClr val="202124"/>
              </a:buClr>
              <a:buSzPts val="1600"/>
              <a:buNone/>
            </a:pPr>
            <a:r>
              <a:rPr lang="nl-BE" sz="1600" i="1">
                <a:solidFill>
                  <a:srgbClr val="202124"/>
                </a:solidFill>
              </a:rPr>
              <a:t>Inge Ledoux (OCMW Schoten) en Greet Patho </a:t>
            </a:r>
            <a:endParaRPr sz="1600" i="1">
              <a:solidFill>
                <a:srgbClr val="202124"/>
              </a:solidFill>
            </a:endParaRPr>
          </a:p>
          <a:p>
            <a:pPr marL="0" lvl="0" indent="0" algn="l" rtl="0">
              <a:lnSpc>
                <a:spcPct val="100000"/>
              </a:lnSpc>
              <a:spcBef>
                <a:spcPts val="1000"/>
              </a:spcBef>
              <a:spcAft>
                <a:spcPts val="0"/>
              </a:spcAft>
              <a:buClr>
                <a:srgbClr val="202124"/>
              </a:buClr>
              <a:buSzPts val="1600"/>
              <a:buNone/>
            </a:pPr>
            <a:r>
              <a:rPr lang="nl-BE" sz="1600" b="1" i="0">
                <a:solidFill>
                  <a:srgbClr val="202124"/>
                </a:solidFill>
                <a:latin typeface="Calibri"/>
                <a:ea typeface="Calibri"/>
                <a:cs typeface="Calibri"/>
                <a:sym typeface="Calibri"/>
              </a:rPr>
              <a:t>14u30 - PAUZE</a:t>
            </a:r>
            <a:endParaRPr/>
          </a:p>
        </p:txBody>
      </p:sp>
      <p:pic>
        <p:nvPicPr>
          <p:cNvPr id="104" name="Google Shape;104;p3"/>
          <p:cNvPicPr preferRelativeResize="0"/>
          <p:nvPr/>
        </p:nvPicPr>
        <p:blipFill rotWithShape="1">
          <a:blip r:embed="rId3">
            <a:alphaModFix/>
          </a:blip>
          <a:srcRect/>
          <a:stretch/>
        </p:blipFill>
        <p:spPr>
          <a:xfrm>
            <a:off x="0" y="6537652"/>
            <a:ext cx="12192000" cy="330339"/>
          </a:xfrm>
          <a:prstGeom prst="rect">
            <a:avLst/>
          </a:prstGeom>
          <a:noFill/>
          <a:ln>
            <a:noFill/>
          </a:ln>
        </p:spPr>
      </p:pic>
      <p:sp>
        <p:nvSpPr>
          <p:cNvPr id="105" name="Google Shape;105;p3"/>
          <p:cNvSpPr txBox="1"/>
          <p:nvPr/>
        </p:nvSpPr>
        <p:spPr>
          <a:xfrm>
            <a:off x="6515877" y="1889129"/>
            <a:ext cx="5257800" cy="445008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202124"/>
              </a:buClr>
              <a:buSzPts val="1600"/>
              <a:buFont typeface="Arial"/>
              <a:buNone/>
            </a:pPr>
            <a:r>
              <a:rPr lang="nl-BE" sz="1600" b="1" i="0" u="none" strike="noStrike" cap="none" dirty="0">
                <a:solidFill>
                  <a:srgbClr val="202124"/>
                </a:solidFill>
                <a:latin typeface="Calibri"/>
                <a:ea typeface="Calibri"/>
                <a:cs typeface="Calibri"/>
                <a:sym typeface="Calibri"/>
              </a:rPr>
              <a:t>14u40 - 15u30  Thematafels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202124"/>
              </a:buClr>
              <a:buSzPts val="1600"/>
              <a:buFont typeface="Arial"/>
              <a:buNone/>
            </a:pPr>
            <a:r>
              <a:rPr lang="nl-BE" sz="1600" b="1" i="0" u="none" strike="noStrike" cap="none" dirty="0">
                <a:solidFill>
                  <a:srgbClr val="202124"/>
                </a:solidFill>
                <a:latin typeface="Calibri"/>
                <a:ea typeface="Calibri"/>
                <a:cs typeface="Calibri"/>
                <a:sym typeface="Calibri"/>
              </a:rPr>
              <a:t>15u40 - 16u00  Terugkoppeling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202124"/>
              </a:buClr>
              <a:buSzPts val="1600"/>
              <a:buFont typeface="Arial"/>
              <a:buNone/>
            </a:pPr>
            <a:r>
              <a:rPr lang="nl-BE" sz="1600" b="1" i="0" u="none" strike="noStrike" cap="none" dirty="0">
                <a:solidFill>
                  <a:srgbClr val="202124"/>
                </a:solidFill>
                <a:latin typeface="Calibri"/>
                <a:ea typeface="Calibri"/>
                <a:cs typeface="Calibri"/>
                <a:sym typeface="Calibri"/>
              </a:rPr>
              <a:t>16u00 - 16u25  Panelgesprek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202124"/>
              </a:buClr>
              <a:buSzPts val="1600"/>
              <a:buFont typeface="Arial"/>
              <a:buNone/>
            </a:pPr>
            <a:r>
              <a:rPr lang="nl-BE" sz="1600" b="1" i="0" u="none" strike="noStrike" cap="none" dirty="0">
                <a:solidFill>
                  <a:srgbClr val="202124"/>
                </a:solidFill>
                <a:latin typeface="Calibri"/>
                <a:ea typeface="Calibri"/>
                <a:cs typeface="Calibri"/>
                <a:sym typeface="Calibri"/>
              </a:rPr>
              <a:t>16u30 - 18u00  Netwerkdrink in de foyer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202124"/>
              </a:buClr>
              <a:buSzPts val="1600"/>
              <a:buFont typeface="Arial"/>
              <a:buNone/>
            </a:pPr>
            <a:r>
              <a:rPr lang="nl-BE" sz="1600" b="1" i="0" u="none" strike="noStrike" cap="none" dirty="0">
                <a:solidFill>
                  <a:srgbClr val="202124"/>
                </a:solidFill>
                <a:latin typeface="Calibri"/>
                <a:ea typeface="Calibri"/>
                <a:cs typeface="Calibri"/>
                <a:sym typeface="Calibri"/>
              </a:rPr>
              <a:t>18u00 - </a:t>
            </a:r>
            <a:r>
              <a:rPr lang="nl-BE" sz="1600" b="1" dirty="0">
                <a:solidFill>
                  <a:srgbClr val="202124"/>
                </a:solidFill>
                <a:latin typeface="Calibri"/>
                <a:ea typeface="Calibri"/>
                <a:cs typeface="Calibri"/>
                <a:sym typeface="Calibri"/>
              </a:rPr>
              <a:t>…          </a:t>
            </a:r>
            <a:r>
              <a:rPr lang="nl-BE" sz="1600" b="1" i="0" u="none" strike="noStrike" cap="none" dirty="0">
                <a:solidFill>
                  <a:srgbClr val="202124"/>
                </a:solidFill>
                <a:latin typeface="Calibri"/>
                <a:ea typeface="Calibri"/>
                <a:cs typeface="Calibri"/>
                <a:sym typeface="Calibri"/>
              </a:rPr>
              <a:t>Einde</a:t>
            </a:r>
            <a:endParaRPr sz="1400" b="0" i="0" u="none" strike="noStrike" cap="none" dirty="0">
              <a:solidFill>
                <a:srgbClr val="000000"/>
              </a:solidFill>
              <a:latin typeface="Arial"/>
              <a:ea typeface="Arial"/>
              <a:cs typeface="Arial"/>
              <a:sym typeface="Arial"/>
            </a:endParaRPr>
          </a:p>
        </p:txBody>
      </p:sp>
      <p:sp>
        <p:nvSpPr>
          <p:cNvPr id="106" name="Google Shape;106;p3"/>
          <p:cNvSpPr txBox="1"/>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nl-BE" sz="4400" b="0" i="0" u="none" strike="noStrike" cap="none">
                <a:solidFill>
                  <a:schemeClr val="dk1"/>
                </a:solidFill>
                <a:latin typeface="Calibri"/>
                <a:ea typeface="Calibri"/>
                <a:cs typeface="Calibri"/>
                <a:sym typeface="Calibri"/>
              </a:rPr>
              <a:t>Verloop van de dag</a:t>
            </a:r>
            <a:endParaRPr sz="1400" b="0" i="0" u="none" strike="noStrike" cap="none">
              <a:solidFill>
                <a:srgbClr val="000000"/>
              </a:solidFill>
              <a:latin typeface="Arial"/>
              <a:ea typeface="Arial"/>
              <a:cs typeface="Arial"/>
              <a:sym typeface="Arial"/>
            </a:endParaRPr>
          </a:p>
        </p:txBody>
      </p:sp>
      <p:grpSp>
        <p:nvGrpSpPr>
          <p:cNvPr id="107" name="Google Shape;107;p3"/>
          <p:cNvGrpSpPr/>
          <p:nvPr/>
        </p:nvGrpSpPr>
        <p:grpSpPr>
          <a:xfrm>
            <a:off x="0" y="0"/>
            <a:ext cx="12192000" cy="958467"/>
            <a:chOff x="0" y="0"/>
            <a:chExt cx="12192000" cy="958467"/>
          </a:xfrm>
        </p:grpSpPr>
        <p:pic>
          <p:nvPicPr>
            <p:cNvPr id="108" name="Google Shape;108;p3"/>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109" name="Google Shape;109;p3"/>
            <p:cNvPicPr preferRelativeResize="0"/>
            <p:nvPr/>
          </p:nvPicPr>
          <p:blipFill rotWithShape="1">
            <a:blip r:embed="rId5">
              <a:alphaModFix/>
            </a:blip>
            <a:srcRect/>
            <a:stretch/>
          </p:blipFill>
          <p:spPr>
            <a:xfrm>
              <a:off x="11235306" y="41271"/>
              <a:ext cx="917196" cy="917196"/>
            </a:xfrm>
            <a:prstGeom prst="ellipse">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4" descr="Afbeelding met tekst, schermopname, diagram, tekenfilm&#10;&#10;Automatisch gegenereerde beschrijving"/>
          <p:cNvPicPr preferRelativeResize="0"/>
          <p:nvPr/>
        </p:nvPicPr>
        <p:blipFill rotWithShape="1">
          <a:blip r:embed="rId3">
            <a:alphaModFix/>
          </a:blip>
          <a:srcRect t="7399"/>
          <a:stretch/>
        </p:blipFill>
        <p:spPr>
          <a:xfrm>
            <a:off x="144954" y="236163"/>
            <a:ext cx="11902091" cy="6199596"/>
          </a:xfrm>
          <a:prstGeom prst="rect">
            <a:avLst/>
          </a:prstGeom>
          <a:noFill/>
          <a:ln>
            <a:noFill/>
          </a:ln>
        </p:spPr>
      </p:pic>
      <p:pic>
        <p:nvPicPr>
          <p:cNvPr id="273" name="Google Shape;273;p44"/>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274" name="Google Shape;274;p44"/>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75" name="Google Shape;275;p44"/>
          <p:cNvPicPr preferRelativeResize="0"/>
          <p:nvPr/>
        </p:nvPicPr>
        <p:blipFill rotWithShape="1">
          <a:blip r:embed="rId6">
            <a:alphaModFix/>
          </a:blip>
          <a:srcRect/>
          <a:stretch/>
        </p:blipFill>
        <p:spPr>
          <a:xfrm>
            <a:off x="11235306" y="41271"/>
            <a:ext cx="917196" cy="917196"/>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5" descr="Afbeelding met persoon, vinger, pols, nagel&#10;&#10;Automatisch gegenereerde beschrijving"/>
          <p:cNvPicPr preferRelativeResize="0"/>
          <p:nvPr/>
        </p:nvPicPr>
        <p:blipFill rotWithShape="1">
          <a:blip r:embed="rId3">
            <a:alphaModFix/>
          </a:blip>
          <a:srcRect l="20230" t="-742" r="18049" b="388"/>
          <a:stretch/>
        </p:blipFill>
        <p:spPr>
          <a:xfrm>
            <a:off x="6284978" y="228698"/>
            <a:ext cx="5907022" cy="6400603"/>
          </a:xfrm>
          <a:prstGeom prst="rect">
            <a:avLst/>
          </a:prstGeom>
          <a:noFill/>
          <a:ln>
            <a:noFill/>
          </a:ln>
        </p:spPr>
      </p:pic>
      <p:sp>
        <p:nvSpPr>
          <p:cNvPr id="282" name="Google Shape;282;p45"/>
          <p:cNvSpPr txBox="1">
            <a:spLocks noGrp="1"/>
          </p:cNvSpPr>
          <p:nvPr>
            <p:ph type="title"/>
          </p:nvPr>
        </p:nvSpPr>
        <p:spPr>
          <a:xfrm>
            <a:off x="838200" y="375780"/>
            <a:ext cx="10515600" cy="10772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t> Wat werkte er?</a:t>
            </a:r>
            <a:endParaRPr/>
          </a:p>
        </p:txBody>
      </p:sp>
      <p:pic>
        <p:nvPicPr>
          <p:cNvPr id="283" name="Google Shape;283;p45"/>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284" name="Google Shape;284;p45"/>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85" name="Google Shape;285;p45"/>
          <p:cNvPicPr preferRelativeResize="0"/>
          <p:nvPr/>
        </p:nvPicPr>
        <p:blipFill rotWithShape="1">
          <a:blip r:embed="rId6">
            <a:alphaModFix/>
          </a:blip>
          <a:srcRect/>
          <a:stretch/>
        </p:blipFill>
        <p:spPr>
          <a:xfrm>
            <a:off x="11235306" y="41271"/>
            <a:ext cx="917196" cy="917196"/>
          </a:xfrm>
          <a:prstGeom prst="ellipse">
            <a:avLst/>
          </a:prstGeom>
          <a:noFill/>
          <a:ln>
            <a:noFill/>
          </a:ln>
        </p:spPr>
      </p:pic>
      <p:sp>
        <p:nvSpPr>
          <p:cNvPr id="286" name="Google Shape;286;p45"/>
          <p:cNvSpPr txBox="1"/>
          <p:nvPr/>
        </p:nvSpPr>
        <p:spPr>
          <a:xfrm>
            <a:off x="838200" y="1453018"/>
            <a:ext cx="5068824" cy="4724131"/>
          </a:xfrm>
          <a:prstGeom prst="rect">
            <a:avLst/>
          </a:prstGeom>
          <a:noFill/>
          <a:ln>
            <a:noFill/>
          </a:ln>
        </p:spPr>
        <p:txBody>
          <a:bodyPr spcFirstLastPara="1" wrap="square" lIns="91425" tIns="45700" rIns="91425" bIns="45700" anchor="t" anchorCtr="0">
            <a:normAutofit lnSpcReduction="10000"/>
          </a:bodyPr>
          <a:lstStyle/>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Warme overdracht</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Open en duidelijke communicatie</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Tijd krijgen/tijd geven</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Werken op maat</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Rolverdeling</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Samenwerking psycholoog</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Verschillende overlegstructuren</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Co- begeleidingen</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Stages</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Jobclub</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6" descr="Afbeelding met Graphics, ontwerp, origami, illustratie&#10;&#10;Automatisch gegenereerde beschrijving"/>
          <p:cNvPicPr preferRelativeResize="0"/>
          <p:nvPr/>
        </p:nvPicPr>
        <p:blipFill rotWithShape="1">
          <a:blip r:embed="rId3">
            <a:alphaModFix/>
          </a:blip>
          <a:srcRect r="32859"/>
          <a:stretch/>
        </p:blipFill>
        <p:spPr>
          <a:xfrm>
            <a:off x="6284979" y="315145"/>
            <a:ext cx="5907022" cy="6241017"/>
          </a:xfrm>
          <a:prstGeom prst="rect">
            <a:avLst/>
          </a:prstGeom>
          <a:noFill/>
          <a:ln>
            <a:noFill/>
          </a:ln>
        </p:spPr>
      </p:pic>
      <p:sp>
        <p:nvSpPr>
          <p:cNvPr id="293" name="Google Shape;293;p46"/>
          <p:cNvSpPr txBox="1">
            <a:spLocks noGrp="1"/>
          </p:cNvSpPr>
          <p:nvPr>
            <p:ph type="title"/>
          </p:nvPr>
        </p:nvSpPr>
        <p:spPr>
          <a:xfrm>
            <a:off x="838200" y="375780"/>
            <a:ext cx="10515600" cy="107723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dirty="0"/>
              <a:t> </a:t>
            </a:r>
            <a:r>
              <a:rPr lang="nl-BE" sz="4400" b="1" dirty="0">
                <a:latin typeface="Calibri"/>
                <a:ea typeface="Calibri"/>
                <a:cs typeface="Calibri"/>
                <a:sym typeface="Calibri"/>
              </a:rPr>
              <a:t>Uitdagingen</a:t>
            </a:r>
            <a:endParaRPr b="1" dirty="0">
              <a:latin typeface="Calibri"/>
              <a:ea typeface="Calibri"/>
              <a:cs typeface="Calibri"/>
              <a:sym typeface="Calibri"/>
            </a:endParaRPr>
          </a:p>
        </p:txBody>
      </p:sp>
      <p:pic>
        <p:nvPicPr>
          <p:cNvPr id="294" name="Google Shape;294;p46"/>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295" name="Google Shape;295;p46"/>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296" name="Google Shape;296;p46"/>
          <p:cNvPicPr preferRelativeResize="0"/>
          <p:nvPr/>
        </p:nvPicPr>
        <p:blipFill rotWithShape="1">
          <a:blip r:embed="rId6">
            <a:alphaModFix/>
          </a:blip>
          <a:srcRect/>
          <a:stretch/>
        </p:blipFill>
        <p:spPr>
          <a:xfrm>
            <a:off x="11235306" y="41271"/>
            <a:ext cx="917196" cy="917196"/>
          </a:xfrm>
          <a:prstGeom prst="ellipse">
            <a:avLst/>
          </a:prstGeom>
          <a:noFill/>
          <a:ln>
            <a:noFill/>
          </a:ln>
        </p:spPr>
      </p:pic>
      <p:sp>
        <p:nvSpPr>
          <p:cNvPr id="297" name="Google Shape;297;p46"/>
          <p:cNvSpPr txBox="1"/>
          <p:nvPr/>
        </p:nvSpPr>
        <p:spPr>
          <a:xfrm>
            <a:off x="838200" y="1453018"/>
            <a:ext cx="5068824" cy="4724131"/>
          </a:xfrm>
          <a:prstGeom prst="rect">
            <a:avLst/>
          </a:prstGeom>
          <a:noFill/>
          <a:ln>
            <a:noFill/>
          </a:ln>
        </p:spPr>
        <p:txBody>
          <a:bodyPr spcFirstLastPara="1" wrap="square" lIns="91425" tIns="45700" rIns="91425" bIns="45700" anchor="t" anchorCtr="0">
            <a:normAutofit/>
          </a:bodyPr>
          <a:lstStyle/>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Evenwicht werken op maat en verplichtend karakter</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Niet teveel in expertise duwen</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Groep/individueel</a:t>
            </a:r>
            <a:endParaRPr dirty="0"/>
          </a:p>
          <a:p>
            <a:pPr marL="457200" marR="0" lvl="0" indent="-342900" algn="l" rtl="0">
              <a:lnSpc>
                <a:spcPct val="90000"/>
              </a:lnSpc>
              <a:spcBef>
                <a:spcPts val="1000"/>
              </a:spcBef>
              <a:spcAft>
                <a:spcPts val="0"/>
              </a:spcAft>
              <a:buClr>
                <a:schemeClr val="dk1"/>
              </a:buClr>
              <a:buSzPts val="1800"/>
              <a:buFont typeface="Arial"/>
              <a:buChar char="•"/>
            </a:pPr>
            <a:r>
              <a:rPr lang="nl-BE" sz="2400" b="0" i="0" u="none" strike="noStrike" cap="none" dirty="0">
                <a:solidFill>
                  <a:schemeClr val="dk1"/>
                </a:solidFill>
                <a:latin typeface="Calibri"/>
                <a:ea typeface="Calibri"/>
                <a:cs typeface="Calibri"/>
                <a:sym typeface="Calibri"/>
              </a:rPr>
              <a:t>Wachtlijsten</a:t>
            </a:r>
            <a:endParaRPr dirty="0"/>
          </a:p>
          <a:p>
            <a:pPr marL="0" marR="0" lvl="0" indent="0" algn="l" rtl="0">
              <a:lnSpc>
                <a:spcPct val="90000"/>
              </a:lnSpc>
              <a:spcBef>
                <a:spcPts val="10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47" descr="Afbeelding met tekst, Lettertype, diagram, schermopname&#10;&#10;Automatisch gegenereerde beschrijving"/>
          <p:cNvPicPr preferRelativeResize="0"/>
          <p:nvPr/>
        </p:nvPicPr>
        <p:blipFill rotWithShape="1">
          <a:blip r:embed="rId3">
            <a:alphaModFix/>
          </a:blip>
          <a:srcRect/>
          <a:stretch/>
        </p:blipFill>
        <p:spPr>
          <a:xfrm>
            <a:off x="3791692" y="126250"/>
            <a:ext cx="4353068" cy="6477721"/>
          </a:xfrm>
          <a:prstGeom prst="rect">
            <a:avLst/>
          </a:prstGeom>
          <a:noFill/>
          <a:ln>
            <a:noFill/>
          </a:ln>
        </p:spPr>
      </p:pic>
      <p:pic>
        <p:nvPicPr>
          <p:cNvPr id="304" name="Google Shape;304;p47"/>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305" name="Google Shape;305;p47"/>
          <p:cNvPicPr preferRelativeResize="0"/>
          <p:nvPr/>
        </p:nvPicPr>
        <p:blipFill rotWithShape="1">
          <a:blip r:embed="rId5">
            <a:alphaModFix/>
          </a:blip>
          <a:srcRect r="6998"/>
          <a:stretch/>
        </p:blipFill>
        <p:spPr>
          <a:xfrm>
            <a:off x="0" y="0"/>
            <a:ext cx="12192000" cy="739343"/>
          </a:xfrm>
          <a:prstGeom prst="rect">
            <a:avLst/>
          </a:prstGeom>
          <a:noFill/>
          <a:ln>
            <a:noFill/>
          </a:ln>
        </p:spPr>
      </p:pic>
      <p:pic>
        <p:nvPicPr>
          <p:cNvPr id="306" name="Google Shape;306;p47"/>
          <p:cNvPicPr preferRelativeResize="0"/>
          <p:nvPr/>
        </p:nvPicPr>
        <p:blipFill rotWithShape="1">
          <a:blip r:embed="rId6">
            <a:alphaModFix/>
          </a:blip>
          <a:srcRect/>
          <a:stretch/>
        </p:blipFill>
        <p:spPr>
          <a:xfrm>
            <a:off x="11235306" y="41271"/>
            <a:ext cx="917196" cy="917196"/>
          </a:xfrm>
          <a:prstGeom prst="ellipse">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2"/>
          <p:cNvPicPr preferRelativeResize="0"/>
          <p:nvPr/>
        </p:nvPicPr>
        <p:blipFill rotWithShape="1">
          <a:blip r:embed="rId3">
            <a:alphaModFix/>
          </a:blip>
          <a:srcRect/>
          <a:stretch/>
        </p:blipFill>
        <p:spPr>
          <a:xfrm>
            <a:off x="0" y="6537652"/>
            <a:ext cx="12192000" cy="330339"/>
          </a:xfrm>
          <a:prstGeom prst="rect">
            <a:avLst/>
          </a:prstGeom>
          <a:noFill/>
          <a:ln>
            <a:noFill/>
          </a:ln>
        </p:spPr>
      </p:pic>
      <p:grpSp>
        <p:nvGrpSpPr>
          <p:cNvPr id="321" name="Google Shape;321;p2"/>
          <p:cNvGrpSpPr/>
          <p:nvPr/>
        </p:nvGrpSpPr>
        <p:grpSpPr>
          <a:xfrm>
            <a:off x="0" y="0"/>
            <a:ext cx="12192000" cy="958467"/>
            <a:chOff x="0" y="0"/>
            <a:chExt cx="12192000" cy="958467"/>
          </a:xfrm>
        </p:grpSpPr>
        <p:pic>
          <p:nvPicPr>
            <p:cNvPr id="322" name="Google Shape;322;p2"/>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323" name="Google Shape;323;p2"/>
            <p:cNvPicPr preferRelativeResize="0"/>
            <p:nvPr/>
          </p:nvPicPr>
          <p:blipFill rotWithShape="1">
            <a:blip r:embed="rId5">
              <a:alphaModFix/>
            </a:blip>
            <a:srcRect/>
            <a:stretch/>
          </p:blipFill>
          <p:spPr>
            <a:xfrm>
              <a:off x="11235306" y="41271"/>
              <a:ext cx="917196" cy="917196"/>
            </a:xfrm>
            <a:prstGeom prst="ellipse">
              <a:avLst/>
            </a:prstGeom>
            <a:noFill/>
            <a:ln>
              <a:noFill/>
            </a:ln>
          </p:spPr>
        </p:pic>
      </p:grpSp>
      <p:pic>
        <p:nvPicPr>
          <p:cNvPr id="324" name="Google Shape;324;p2"/>
          <p:cNvPicPr preferRelativeResize="0"/>
          <p:nvPr/>
        </p:nvPicPr>
        <p:blipFill rotWithShape="1">
          <a:blip r:embed="rId6">
            <a:alphaModFix/>
          </a:blip>
          <a:srcRect r="74640"/>
          <a:stretch/>
        </p:blipFill>
        <p:spPr>
          <a:xfrm>
            <a:off x="488845" y="799045"/>
            <a:ext cx="663041" cy="479455"/>
          </a:xfrm>
          <a:prstGeom prst="rect">
            <a:avLst/>
          </a:prstGeom>
          <a:noFill/>
          <a:ln>
            <a:noFill/>
          </a:ln>
        </p:spPr>
      </p:pic>
      <p:pic>
        <p:nvPicPr>
          <p:cNvPr id="325" name="Google Shape;325;p2"/>
          <p:cNvPicPr preferRelativeResize="0"/>
          <p:nvPr/>
        </p:nvPicPr>
        <p:blipFill rotWithShape="1">
          <a:blip r:embed="rId7">
            <a:alphaModFix/>
          </a:blip>
          <a:srcRect b="38165"/>
          <a:stretch/>
        </p:blipFill>
        <p:spPr>
          <a:xfrm>
            <a:off x="2808715" y="780909"/>
            <a:ext cx="1321581" cy="458427"/>
          </a:xfrm>
          <a:prstGeom prst="rect">
            <a:avLst/>
          </a:prstGeom>
          <a:noFill/>
          <a:ln>
            <a:noFill/>
          </a:ln>
        </p:spPr>
      </p:pic>
      <p:pic>
        <p:nvPicPr>
          <p:cNvPr id="326" name="Google Shape;326;p2"/>
          <p:cNvPicPr preferRelativeResize="0"/>
          <p:nvPr/>
        </p:nvPicPr>
        <p:blipFill rotWithShape="1">
          <a:blip r:embed="rId8">
            <a:alphaModFix/>
          </a:blip>
          <a:srcRect b="69617"/>
          <a:stretch/>
        </p:blipFill>
        <p:spPr>
          <a:xfrm>
            <a:off x="1433201" y="809183"/>
            <a:ext cx="1161321" cy="352843"/>
          </a:xfrm>
          <a:prstGeom prst="rect">
            <a:avLst/>
          </a:prstGeom>
          <a:noFill/>
          <a:ln>
            <a:noFill/>
          </a:ln>
        </p:spPr>
      </p:pic>
      <p:pic>
        <p:nvPicPr>
          <p:cNvPr id="327" name="Google Shape;327;p2"/>
          <p:cNvPicPr preferRelativeResize="0"/>
          <p:nvPr/>
        </p:nvPicPr>
        <p:blipFill rotWithShape="1">
          <a:blip r:embed="rId9">
            <a:alphaModFix/>
          </a:blip>
          <a:srcRect r="29388"/>
          <a:stretch/>
        </p:blipFill>
        <p:spPr>
          <a:xfrm>
            <a:off x="4548939" y="653423"/>
            <a:ext cx="1073630" cy="691541"/>
          </a:xfrm>
          <a:prstGeom prst="rect">
            <a:avLst/>
          </a:prstGeom>
          <a:noFill/>
          <a:ln>
            <a:noFill/>
          </a:ln>
        </p:spPr>
      </p:pic>
      <p:pic>
        <p:nvPicPr>
          <p:cNvPr id="328" name="Google Shape;328;p2" descr="Afbeelding met tekst, illustratie&#10;&#10;Automatisch gegenereerde beschrijving"/>
          <p:cNvPicPr preferRelativeResize="0"/>
          <p:nvPr/>
        </p:nvPicPr>
        <p:blipFill rotWithShape="1">
          <a:blip r:embed="rId10">
            <a:alphaModFix/>
          </a:blip>
          <a:srcRect/>
          <a:stretch/>
        </p:blipFill>
        <p:spPr>
          <a:xfrm>
            <a:off x="7437972" y="729334"/>
            <a:ext cx="744326" cy="568777"/>
          </a:xfrm>
          <a:prstGeom prst="rect">
            <a:avLst/>
          </a:prstGeom>
          <a:noFill/>
          <a:ln>
            <a:noFill/>
          </a:ln>
        </p:spPr>
      </p:pic>
      <p:pic>
        <p:nvPicPr>
          <p:cNvPr id="329" name="Google Shape;329;p2"/>
          <p:cNvPicPr preferRelativeResize="0"/>
          <p:nvPr/>
        </p:nvPicPr>
        <p:blipFill rotWithShape="1">
          <a:blip r:embed="rId11">
            <a:alphaModFix/>
          </a:blip>
          <a:srcRect/>
          <a:stretch/>
        </p:blipFill>
        <p:spPr>
          <a:xfrm>
            <a:off x="5956392" y="734180"/>
            <a:ext cx="1103825" cy="503009"/>
          </a:xfrm>
          <a:prstGeom prst="rect">
            <a:avLst/>
          </a:prstGeom>
          <a:noFill/>
          <a:ln>
            <a:noFill/>
          </a:ln>
        </p:spPr>
      </p:pic>
      <p:pic>
        <p:nvPicPr>
          <p:cNvPr id="330" name="Google Shape;330;p2" descr="VDAB-logo | VDAB"/>
          <p:cNvPicPr preferRelativeResize="0"/>
          <p:nvPr/>
        </p:nvPicPr>
        <p:blipFill rotWithShape="1">
          <a:blip r:embed="rId12">
            <a:alphaModFix/>
          </a:blip>
          <a:srcRect/>
          <a:stretch/>
        </p:blipFill>
        <p:spPr>
          <a:xfrm>
            <a:off x="8631200" y="728255"/>
            <a:ext cx="1013547" cy="495722"/>
          </a:xfrm>
          <a:prstGeom prst="rect">
            <a:avLst/>
          </a:prstGeom>
          <a:noFill/>
          <a:ln>
            <a:noFill/>
          </a:ln>
        </p:spPr>
      </p:pic>
      <p:pic>
        <p:nvPicPr>
          <p:cNvPr id="331" name="Google Shape;331;p2" descr="Afbeelding met tekst, illustratie"/>
          <p:cNvPicPr preferRelativeResize="0"/>
          <p:nvPr/>
        </p:nvPicPr>
        <p:blipFill rotWithShape="1">
          <a:blip r:embed="rId13">
            <a:alphaModFix/>
          </a:blip>
          <a:srcRect r="42148"/>
          <a:stretch/>
        </p:blipFill>
        <p:spPr>
          <a:xfrm>
            <a:off x="326832" y="1944075"/>
            <a:ext cx="901087" cy="390275"/>
          </a:xfrm>
          <a:prstGeom prst="rect">
            <a:avLst/>
          </a:prstGeom>
          <a:noFill/>
          <a:ln>
            <a:noFill/>
          </a:ln>
        </p:spPr>
      </p:pic>
      <p:pic>
        <p:nvPicPr>
          <p:cNvPr id="332" name="Google Shape;332;p2" descr="Afbeelding met tekst&#10;&#10;Automatisch gegenereerde beschrijving"/>
          <p:cNvPicPr preferRelativeResize="0"/>
          <p:nvPr/>
        </p:nvPicPr>
        <p:blipFill rotWithShape="1">
          <a:blip r:embed="rId14">
            <a:alphaModFix/>
          </a:blip>
          <a:srcRect l="20691" t="1788" r="22551" b="84462"/>
          <a:stretch/>
        </p:blipFill>
        <p:spPr>
          <a:xfrm>
            <a:off x="1584996" y="1886305"/>
            <a:ext cx="1594888" cy="546384"/>
          </a:xfrm>
          <a:prstGeom prst="rect">
            <a:avLst/>
          </a:prstGeom>
          <a:noFill/>
          <a:ln>
            <a:noFill/>
          </a:ln>
        </p:spPr>
      </p:pic>
      <p:pic>
        <p:nvPicPr>
          <p:cNvPr id="333" name="Google Shape;333;p2" descr="Afbeelding met tekst"/>
          <p:cNvPicPr preferRelativeResize="0"/>
          <p:nvPr/>
        </p:nvPicPr>
        <p:blipFill rotWithShape="1">
          <a:blip r:embed="rId15">
            <a:alphaModFix/>
          </a:blip>
          <a:srcRect/>
          <a:stretch/>
        </p:blipFill>
        <p:spPr>
          <a:xfrm>
            <a:off x="3570904" y="1910572"/>
            <a:ext cx="1594887" cy="520512"/>
          </a:xfrm>
          <a:prstGeom prst="rect">
            <a:avLst/>
          </a:prstGeom>
          <a:noFill/>
          <a:ln>
            <a:noFill/>
          </a:ln>
        </p:spPr>
      </p:pic>
      <p:pic>
        <p:nvPicPr>
          <p:cNvPr id="334" name="Google Shape;334;p2"/>
          <p:cNvPicPr preferRelativeResize="0"/>
          <p:nvPr/>
        </p:nvPicPr>
        <p:blipFill rotWithShape="1">
          <a:blip r:embed="rId16">
            <a:alphaModFix/>
          </a:blip>
          <a:srcRect/>
          <a:stretch/>
        </p:blipFill>
        <p:spPr>
          <a:xfrm>
            <a:off x="5644142" y="1995525"/>
            <a:ext cx="1149429" cy="436194"/>
          </a:xfrm>
          <a:prstGeom prst="rect">
            <a:avLst/>
          </a:prstGeom>
          <a:noFill/>
          <a:ln>
            <a:noFill/>
          </a:ln>
        </p:spPr>
      </p:pic>
      <p:pic>
        <p:nvPicPr>
          <p:cNvPr id="335" name="Google Shape;335;p2"/>
          <p:cNvPicPr preferRelativeResize="0"/>
          <p:nvPr/>
        </p:nvPicPr>
        <p:blipFill rotWithShape="1">
          <a:blip r:embed="rId17">
            <a:alphaModFix/>
          </a:blip>
          <a:srcRect/>
          <a:stretch/>
        </p:blipFill>
        <p:spPr>
          <a:xfrm>
            <a:off x="7165882" y="1898120"/>
            <a:ext cx="1126956" cy="551370"/>
          </a:xfrm>
          <a:prstGeom prst="rect">
            <a:avLst/>
          </a:prstGeom>
          <a:noFill/>
          <a:ln>
            <a:noFill/>
          </a:ln>
        </p:spPr>
      </p:pic>
      <p:pic>
        <p:nvPicPr>
          <p:cNvPr id="336" name="Google Shape;336;p2"/>
          <p:cNvPicPr preferRelativeResize="0"/>
          <p:nvPr/>
        </p:nvPicPr>
        <p:blipFill rotWithShape="1">
          <a:blip r:embed="rId18">
            <a:alphaModFix/>
          </a:blip>
          <a:srcRect t="11526" b="23469"/>
          <a:stretch/>
        </p:blipFill>
        <p:spPr>
          <a:xfrm>
            <a:off x="8769120" y="1866923"/>
            <a:ext cx="1005273" cy="653478"/>
          </a:xfrm>
          <a:prstGeom prst="rect">
            <a:avLst/>
          </a:prstGeom>
          <a:noFill/>
          <a:ln>
            <a:noFill/>
          </a:ln>
        </p:spPr>
      </p:pic>
      <p:pic>
        <p:nvPicPr>
          <p:cNvPr id="337" name="Google Shape;337;p2"/>
          <p:cNvPicPr preferRelativeResize="0"/>
          <p:nvPr/>
        </p:nvPicPr>
        <p:blipFill rotWithShape="1">
          <a:blip r:embed="rId19">
            <a:alphaModFix/>
          </a:blip>
          <a:srcRect/>
          <a:stretch/>
        </p:blipFill>
        <p:spPr>
          <a:xfrm>
            <a:off x="304404" y="3123347"/>
            <a:ext cx="906288" cy="462357"/>
          </a:xfrm>
          <a:prstGeom prst="rect">
            <a:avLst/>
          </a:prstGeom>
          <a:noFill/>
          <a:ln>
            <a:noFill/>
          </a:ln>
        </p:spPr>
      </p:pic>
      <p:pic>
        <p:nvPicPr>
          <p:cNvPr id="338" name="Google Shape;338;p2"/>
          <p:cNvPicPr preferRelativeResize="0"/>
          <p:nvPr/>
        </p:nvPicPr>
        <p:blipFill rotWithShape="1">
          <a:blip r:embed="rId20">
            <a:alphaModFix/>
          </a:blip>
          <a:srcRect/>
          <a:stretch/>
        </p:blipFill>
        <p:spPr>
          <a:xfrm>
            <a:off x="1475092" y="2931550"/>
            <a:ext cx="1404588" cy="702294"/>
          </a:xfrm>
          <a:prstGeom prst="rect">
            <a:avLst/>
          </a:prstGeom>
          <a:noFill/>
          <a:ln>
            <a:noFill/>
          </a:ln>
        </p:spPr>
      </p:pic>
      <p:pic>
        <p:nvPicPr>
          <p:cNvPr id="339" name="Google Shape;339;p2" descr="Afbeelding met tekst&#10;&#10;Automatisch gegenereerde beschrijving"/>
          <p:cNvPicPr preferRelativeResize="0"/>
          <p:nvPr/>
        </p:nvPicPr>
        <p:blipFill rotWithShape="1">
          <a:blip r:embed="rId21">
            <a:alphaModFix/>
          </a:blip>
          <a:srcRect t="33591" b="28336"/>
          <a:stretch/>
        </p:blipFill>
        <p:spPr>
          <a:xfrm>
            <a:off x="3189484" y="3112677"/>
            <a:ext cx="1594886" cy="481913"/>
          </a:xfrm>
          <a:prstGeom prst="rect">
            <a:avLst/>
          </a:prstGeom>
          <a:noFill/>
          <a:ln>
            <a:noFill/>
          </a:ln>
        </p:spPr>
      </p:pic>
      <p:pic>
        <p:nvPicPr>
          <p:cNvPr id="340" name="Google Shape;340;p2"/>
          <p:cNvPicPr preferRelativeResize="0"/>
          <p:nvPr/>
        </p:nvPicPr>
        <p:blipFill rotWithShape="1">
          <a:blip r:embed="rId22">
            <a:alphaModFix/>
          </a:blip>
          <a:srcRect/>
          <a:stretch/>
        </p:blipFill>
        <p:spPr>
          <a:xfrm>
            <a:off x="5209818" y="3123665"/>
            <a:ext cx="1557902" cy="416953"/>
          </a:xfrm>
          <a:prstGeom prst="rect">
            <a:avLst/>
          </a:prstGeom>
          <a:noFill/>
          <a:ln>
            <a:noFill/>
          </a:ln>
        </p:spPr>
      </p:pic>
      <p:pic>
        <p:nvPicPr>
          <p:cNvPr id="341" name="Google Shape;341;p2"/>
          <p:cNvPicPr preferRelativeResize="0"/>
          <p:nvPr/>
        </p:nvPicPr>
        <p:blipFill rotWithShape="1">
          <a:blip r:embed="rId23">
            <a:alphaModFix/>
          </a:blip>
          <a:srcRect l="9841" t="19431" r="6923" b="26793"/>
          <a:stretch/>
        </p:blipFill>
        <p:spPr>
          <a:xfrm>
            <a:off x="7136359" y="3123331"/>
            <a:ext cx="1159084" cy="391889"/>
          </a:xfrm>
          <a:prstGeom prst="rect">
            <a:avLst/>
          </a:prstGeom>
          <a:noFill/>
          <a:ln>
            <a:noFill/>
          </a:ln>
        </p:spPr>
      </p:pic>
      <p:pic>
        <p:nvPicPr>
          <p:cNvPr id="342" name="Google Shape;342;p2"/>
          <p:cNvPicPr preferRelativeResize="0"/>
          <p:nvPr/>
        </p:nvPicPr>
        <p:blipFill rotWithShape="1">
          <a:blip r:embed="rId24">
            <a:alphaModFix/>
          </a:blip>
          <a:srcRect/>
          <a:stretch/>
        </p:blipFill>
        <p:spPr>
          <a:xfrm>
            <a:off x="8817331" y="3135395"/>
            <a:ext cx="1285412" cy="533941"/>
          </a:xfrm>
          <a:prstGeom prst="rect">
            <a:avLst/>
          </a:prstGeom>
          <a:noFill/>
          <a:ln>
            <a:noFill/>
          </a:ln>
        </p:spPr>
      </p:pic>
      <p:pic>
        <p:nvPicPr>
          <p:cNvPr id="343" name="Google Shape;343;p2"/>
          <p:cNvPicPr preferRelativeResize="0"/>
          <p:nvPr/>
        </p:nvPicPr>
        <p:blipFill rotWithShape="1">
          <a:blip r:embed="rId25">
            <a:alphaModFix/>
          </a:blip>
          <a:srcRect l="19429" t="34211" r="21112" b="32606"/>
          <a:stretch/>
        </p:blipFill>
        <p:spPr>
          <a:xfrm>
            <a:off x="321743" y="4208132"/>
            <a:ext cx="1650889" cy="481326"/>
          </a:xfrm>
          <a:prstGeom prst="rect">
            <a:avLst/>
          </a:prstGeom>
          <a:noFill/>
          <a:ln>
            <a:noFill/>
          </a:ln>
        </p:spPr>
      </p:pic>
      <p:pic>
        <p:nvPicPr>
          <p:cNvPr id="344" name="Google Shape;344;p2" descr="Afbeelding met tekst, illustratie"/>
          <p:cNvPicPr preferRelativeResize="0"/>
          <p:nvPr/>
        </p:nvPicPr>
        <p:blipFill rotWithShape="1">
          <a:blip r:embed="rId26">
            <a:alphaModFix/>
          </a:blip>
          <a:srcRect/>
          <a:stretch/>
        </p:blipFill>
        <p:spPr>
          <a:xfrm>
            <a:off x="2387423" y="4252939"/>
            <a:ext cx="1290575" cy="382161"/>
          </a:xfrm>
          <a:prstGeom prst="rect">
            <a:avLst/>
          </a:prstGeom>
          <a:noFill/>
          <a:ln>
            <a:noFill/>
          </a:ln>
        </p:spPr>
      </p:pic>
      <p:pic>
        <p:nvPicPr>
          <p:cNvPr id="345" name="Google Shape;345;p2" descr="Afbeelding met tekst, illustratie"/>
          <p:cNvPicPr preferRelativeResize="0"/>
          <p:nvPr/>
        </p:nvPicPr>
        <p:blipFill rotWithShape="1">
          <a:blip r:embed="rId27">
            <a:alphaModFix/>
          </a:blip>
          <a:srcRect/>
          <a:stretch/>
        </p:blipFill>
        <p:spPr>
          <a:xfrm>
            <a:off x="3829498" y="5347625"/>
            <a:ext cx="2020859" cy="365415"/>
          </a:xfrm>
          <a:prstGeom prst="rect">
            <a:avLst/>
          </a:prstGeom>
          <a:noFill/>
          <a:ln>
            <a:noFill/>
          </a:ln>
        </p:spPr>
      </p:pic>
      <p:pic>
        <p:nvPicPr>
          <p:cNvPr id="346" name="Google Shape;346;p2"/>
          <p:cNvPicPr preferRelativeResize="0"/>
          <p:nvPr/>
        </p:nvPicPr>
        <p:blipFill rotWithShape="1">
          <a:blip r:embed="rId28">
            <a:alphaModFix/>
          </a:blip>
          <a:srcRect/>
          <a:stretch/>
        </p:blipFill>
        <p:spPr>
          <a:xfrm>
            <a:off x="291281" y="5228254"/>
            <a:ext cx="513479" cy="513479"/>
          </a:xfrm>
          <a:prstGeom prst="rect">
            <a:avLst/>
          </a:prstGeom>
          <a:noFill/>
          <a:ln>
            <a:noFill/>
          </a:ln>
        </p:spPr>
      </p:pic>
      <p:pic>
        <p:nvPicPr>
          <p:cNvPr id="347" name="Google Shape;347;p2"/>
          <p:cNvPicPr preferRelativeResize="0"/>
          <p:nvPr/>
        </p:nvPicPr>
        <p:blipFill rotWithShape="1">
          <a:blip r:embed="rId29">
            <a:alphaModFix/>
          </a:blip>
          <a:srcRect/>
          <a:stretch/>
        </p:blipFill>
        <p:spPr>
          <a:xfrm>
            <a:off x="1215183" y="5114700"/>
            <a:ext cx="723270" cy="728124"/>
          </a:xfrm>
          <a:prstGeom prst="rect">
            <a:avLst/>
          </a:prstGeom>
          <a:noFill/>
          <a:ln>
            <a:noFill/>
          </a:ln>
        </p:spPr>
      </p:pic>
      <p:pic>
        <p:nvPicPr>
          <p:cNvPr id="348" name="Google Shape;348;p2"/>
          <p:cNvPicPr preferRelativeResize="0"/>
          <p:nvPr/>
        </p:nvPicPr>
        <p:blipFill rotWithShape="1">
          <a:blip r:embed="rId30">
            <a:alphaModFix/>
          </a:blip>
          <a:srcRect/>
          <a:stretch/>
        </p:blipFill>
        <p:spPr>
          <a:xfrm>
            <a:off x="4037717" y="4232087"/>
            <a:ext cx="1729766" cy="468958"/>
          </a:xfrm>
          <a:prstGeom prst="rect">
            <a:avLst/>
          </a:prstGeom>
          <a:noFill/>
          <a:ln>
            <a:noFill/>
          </a:ln>
        </p:spPr>
      </p:pic>
      <p:pic>
        <p:nvPicPr>
          <p:cNvPr id="349" name="Google Shape;349;p2" descr="Afbeelding met tekst, illustratie"/>
          <p:cNvPicPr preferRelativeResize="0"/>
          <p:nvPr/>
        </p:nvPicPr>
        <p:blipFill rotWithShape="1">
          <a:blip r:embed="rId31">
            <a:alphaModFix/>
          </a:blip>
          <a:srcRect/>
          <a:stretch/>
        </p:blipFill>
        <p:spPr>
          <a:xfrm>
            <a:off x="2265154" y="5360413"/>
            <a:ext cx="1305905" cy="399833"/>
          </a:xfrm>
          <a:prstGeom prst="rect">
            <a:avLst/>
          </a:prstGeom>
          <a:noFill/>
          <a:ln>
            <a:noFill/>
          </a:ln>
        </p:spPr>
      </p:pic>
      <p:pic>
        <p:nvPicPr>
          <p:cNvPr id="350" name="Google Shape;350;p2"/>
          <p:cNvPicPr preferRelativeResize="0"/>
          <p:nvPr/>
        </p:nvPicPr>
        <p:blipFill rotWithShape="1">
          <a:blip r:embed="rId32">
            <a:alphaModFix/>
          </a:blip>
          <a:srcRect/>
          <a:stretch/>
        </p:blipFill>
        <p:spPr>
          <a:xfrm>
            <a:off x="10478836" y="1953186"/>
            <a:ext cx="601465" cy="601465"/>
          </a:xfrm>
          <a:prstGeom prst="rect">
            <a:avLst/>
          </a:prstGeom>
          <a:noFill/>
          <a:ln>
            <a:noFill/>
          </a:ln>
        </p:spPr>
      </p:pic>
      <p:pic>
        <p:nvPicPr>
          <p:cNvPr id="351" name="Google Shape;351;p2"/>
          <p:cNvPicPr preferRelativeResize="0"/>
          <p:nvPr/>
        </p:nvPicPr>
        <p:blipFill rotWithShape="1">
          <a:blip r:embed="rId33">
            <a:alphaModFix/>
          </a:blip>
          <a:srcRect t="26369" b="24385"/>
          <a:stretch/>
        </p:blipFill>
        <p:spPr>
          <a:xfrm>
            <a:off x="8270434" y="5320236"/>
            <a:ext cx="1281189" cy="630927"/>
          </a:xfrm>
          <a:prstGeom prst="rect">
            <a:avLst/>
          </a:prstGeom>
          <a:noFill/>
          <a:ln>
            <a:noFill/>
          </a:ln>
        </p:spPr>
      </p:pic>
      <p:pic>
        <p:nvPicPr>
          <p:cNvPr id="352" name="Google Shape;352;p2"/>
          <p:cNvPicPr preferRelativeResize="0"/>
          <p:nvPr/>
        </p:nvPicPr>
        <p:blipFill rotWithShape="1">
          <a:blip r:embed="rId34">
            <a:alphaModFix/>
          </a:blip>
          <a:srcRect/>
          <a:stretch/>
        </p:blipFill>
        <p:spPr>
          <a:xfrm>
            <a:off x="9963597" y="649676"/>
            <a:ext cx="1280475" cy="700260"/>
          </a:xfrm>
          <a:prstGeom prst="rect">
            <a:avLst/>
          </a:prstGeom>
          <a:noFill/>
          <a:ln>
            <a:noFill/>
          </a:ln>
        </p:spPr>
      </p:pic>
      <p:pic>
        <p:nvPicPr>
          <p:cNvPr id="353" name="Google Shape;353;p2"/>
          <p:cNvPicPr preferRelativeResize="0"/>
          <p:nvPr/>
        </p:nvPicPr>
        <p:blipFill rotWithShape="1">
          <a:blip r:embed="rId35">
            <a:alphaModFix/>
          </a:blip>
          <a:srcRect/>
          <a:stretch/>
        </p:blipFill>
        <p:spPr>
          <a:xfrm>
            <a:off x="10603834" y="4219230"/>
            <a:ext cx="605173" cy="619583"/>
          </a:xfrm>
          <a:prstGeom prst="rect">
            <a:avLst/>
          </a:prstGeom>
          <a:noFill/>
          <a:ln>
            <a:noFill/>
          </a:ln>
        </p:spPr>
      </p:pic>
      <p:pic>
        <p:nvPicPr>
          <p:cNvPr id="354" name="Google Shape;354;p2"/>
          <p:cNvPicPr preferRelativeResize="0"/>
          <p:nvPr/>
        </p:nvPicPr>
        <p:blipFill rotWithShape="1">
          <a:blip r:embed="rId36">
            <a:alphaModFix/>
          </a:blip>
          <a:srcRect t="17004" b="16565"/>
          <a:stretch/>
        </p:blipFill>
        <p:spPr>
          <a:xfrm>
            <a:off x="9318685" y="4238063"/>
            <a:ext cx="911417" cy="605461"/>
          </a:xfrm>
          <a:prstGeom prst="rect">
            <a:avLst/>
          </a:prstGeom>
          <a:noFill/>
          <a:ln>
            <a:noFill/>
          </a:ln>
        </p:spPr>
      </p:pic>
      <p:grpSp>
        <p:nvGrpSpPr>
          <p:cNvPr id="355" name="Google Shape;355;p2"/>
          <p:cNvGrpSpPr/>
          <p:nvPr/>
        </p:nvGrpSpPr>
        <p:grpSpPr>
          <a:xfrm>
            <a:off x="6310341" y="5302514"/>
            <a:ext cx="1650160" cy="534444"/>
            <a:chOff x="4309756" y="4555864"/>
            <a:chExt cx="1894899" cy="629868"/>
          </a:xfrm>
        </p:grpSpPr>
        <p:pic>
          <p:nvPicPr>
            <p:cNvPr id="356" name="Google Shape;356;p2"/>
            <p:cNvPicPr preferRelativeResize="0"/>
            <p:nvPr/>
          </p:nvPicPr>
          <p:blipFill rotWithShape="1">
            <a:blip r:embed="rId37">
              <a:alphaModFix/>
            </a:blip>
            <a:srcRect l="22644" t="10390" r="22227" b="34763"/>
            <a:stretch/>
          </p:blipFill>
          <p:spPr>
            <a:xfrm>
              <a:off x="4309756" y="4555864"/>
              <a:ext cx="633091" cy="629868"/>
            </a:xfrm>
            <a:prstGeom prst="rect">
              <a:avLst/>
            </a:prstGeom>
            <a:noFill/>
            <a:ln>
              <a:noFill/>
            </a:ln>
          </p:spPr>
        </p:pic>
        <p:pic>
          <p:nvPicPr>
            <p:cNvPr id="357" name="Google Shape;357;p2"/>
            <p:cNvPicPr preferRelativeResize="0"/>
            <p:nvPr/>
          </p:nvPicPr>
          <p:blipFill rotWithShape="1">
            <a:blip r:embed="rId37">
              <a:alphaModFix/>
            </a:blip>
            <a:srcRect l="23793" t="66788" r="21986" b="11928"/>
            <a:stretch/>
          </p:blipFill>
          <p:spPr>
            <a:xfrm>
              <a:off x="4935054" y="4618122"/>
              <a:ext cx="1269601" cy="498362"/>
            </a:xfrm>
            <a:prstGeom prst="rect">
              <a:avLst/>
            </a:prstGeom>
            <a:noFill/>
            <a:ln>
              <a:noFill/>
            </a:ln>
          </p:spPr>
        </p:pic>
      </p:grpSp>
      <p:pic>
        <p:nvPicPr>
          <p:cNvPr id="358" name="Google Shape;358;p2"/>
          <p:cNvPicPr preferRelativeResize="0"/>
          <p:nvPr/>
        </p:nvPicPr>
        <p:blipFill rotWithShape="1">
          <a:blip r:embed="rId38">
            <a:alphaModFix/>
          </a:blip>
          <a:srcRect/>
          <a:stretch/>
        </p:blipFill>
        <p:spPr>
          <a:xfrm>
            <a:off x="6066256" y="4103662"/>
            <a:ext cx="1103825" cy="825338"/>
          </a:xfrm>
          <a:prstGeom prst="rect">
            <a:avLst/>
          </a:prstGeom>
          <a:noFill/>
          <a:ln>
            <a:noFill/>
          </a:ln>
        </p:spPr>
      </p:pic>
      <p:pic>
        <p:nvPicPr>
          <p:cNvPr id="359" name="Google Shape;359;p2"/>
          <p:cNvPicPr preferRelativeResize="0"/>
          <p:nvPr/>
        </p:nvPicPr>
        <p:blipFill rotWithShape="1">
          <a:blip r:embed="rId39">
            <a:alphaModFix/>
          </a:blip>
          <a:srcRect/>
          <a:stretch/>
        </p:blipFill>
        <p:spPr>
          <a:xfrm>
            <a:off x="7335885" y="4147374"/>
            <a:ext cx="1802974" cy="618842"/>
          </a:xfrm>
          <a:prstGeom prst="rect">
            <a:avLst/>
          </a:prstGeom>
          <a:noFill/>
          <a:ln>
            <a:noFill/>
          </a:ln>
        </p:spPr>
      </p:pic>
      <p:pic>
        <p:nvPicPr>
          <p:cNvPr id="360" name="Google Shape;360;p2"/>
          <p:cNvPicPr preferRelativeResize="0"/>
          <p:nvPr/>
        </p:nvPicPr>
        <p:blipFill rotWithShape="1">
          <a:blip r:embed="rId40">
            <a:alphaModFix/>
          </a:blip>
          <a:srcRect/>
          <a:stretch/>
        </p:blipFill>
        <p:spPr>
          <a:xfrm>
            <a:off x="10281150" y="3107673"/>
            <a:ext cx="1103825" cy="701078"/>
          </a:xfrm>
          <a:prstGeom prst="rect">
            <a:avLst/>
          </a:prstGeom>
          <a:noFill/>
          <a:ln>
            <a:noFill/>
          </a:ln>
        </p:spPr>
      </p:pic>
      <p:pic>
        <p:nvPicPr>
          <p:cNvPr id="361" name="Google Shape;361;p2"/>
          <p:cNvPicPr preferRelativeResize="0"/>
          <p:nvPr/>
        </p:nvPicPr>
        <p:blipFill rotWithShape="1">
          <a:blip r:embed="rId41">
            <a:alphaModFix/>
          </a:blip>
          <a:srcRect/>
          <a:stretch/>
        </p:blipFill>
        <p:spPr>
          <a:xfrm>
            <a:off x="9744988" y="5254003"/>
            <a:ext cx="1499084" cy="8253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9"/>
          <p:cNvSpPr txBox="1">
            <a:spLocks noGrp="1"/>
          </p:cNvSpPr>
          <p:nvPr>
            <p:ph type="title"/>
          </p:nvPr>
        </p:nvSpPr>
        <p:spPr>
          <a:xfrm>
            <a:off x="838200" y="375780"/>
            <a:ext cx="10515600" cy="1077239"/>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t> </a:t>
            </a:r>
            <a:endParaRPr/>
          </a:p>
        </p:txBody>
      </p:sp>
      <p:sp>
        <p:nvSpPr>
          <p:cNvPr id="368" name="Google Shape;368;p49"/>
          <p:cNvSpPr txBox="1">
            <a:spLocks noGrp="1"/>
          </p:cNvSpPr>
          <p:nvPr>
            <p:ph type="body" idx="1"/>
          </p:nvPr>
        </p:nvSpPr>
        <p:spPr>
          <a:xfrm>
            <a:off x="838200" y="1067339"/>
            <a:ext cx="10515600" cy="510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dirty="0"/>
          </a:p>
          <a:p>
            <a:pPr marL="0" lvl="0" indent="0" algn="ctr" rtl="0">
              <a:lnSpc>
                <a:spcPct val="90000"/>
              </a:lnSpc>
              <a:spcBef>
                <a:spcPts val="1000"/>
              </a:spcBef>
              <a:spcAft>
                <a:spcPts val="0"/>
              </a:spcAft>
              <a:buClr>
                <a:schemeClr val="dk1"/>
              </a:buClr>
              <a:buSzPts val="3600"/>
              <a:buNone/>
            </a:pPr>
            <a:r>
              <a:rPr lang="nl-BE" sz="3600" dirty="0"/>
              <a:t>Hoe gaan we verder ?</a:t>
            </a:r>
            <a:endParaRPr sz="3600" dirty="0"/>
          </a:p>
          <a:p>
            <a:pPr marL="0" lvl="0" indent="0" algn="ctr" rtl="0">
              <a:lnSpc>
                <a:spcPct val="90000"/>
              </a:lnSpc>
              <a:spcBef>
                <a:spcPts val="1000"/>
              </a:spcBef>
              <a:spcAft>
                <a:spcPts val="0"/>
              </a:spcAft>
              <a:buClr>
                <a:schemeClr val="dk1"/>
              </a:buClr>
              <a:buSzPts val="3600"/>
              <a:buNone/>
            </a:pPr>
            <a:endParaRPr sz="3600" dirty="0"/>
          </a:p>
          <a:p>
            <a:pPr marL="0" lvl="0" indent="0" algn="ctr" rtl="0">
              <a:lnSpc>
                <a:spcPct val="90000"/>
              </a:lnSpc>
              <a:spcBef>
                <a:spcPts val="1000"/>
              </a:spcBef>
              <a:spcAft>
                <a:spcPts val="0"/>
              </a:spcAft>
              <a:buClr>
                <a:schemeClr val="dk1"/>
              </a:buClr>
              <a:buSzPts val="3600"/>
              <a:buNone/>
            </a:pPr>
            <a:r>
              <a:rPr lang="nl-BE" sz="3600" i="1" dirty="0"/>
              <a:t>Lokale Partnerschappen voor werkzoekenden en niet-beroepsactieven met een complexe </a:t>
            </a:r>
            <a:r>
              <a:rPr lang="nl-BE" sz="3600" i="1" dirty="0" err="1"/>
              <a:t>multi</a:t>
            </a:r>
            <a:r>
              <a:rPr lang="nl-BE" sz="3600" i="1" dirty="0"/>
              <a:t>-problematiek.</a:t>
            </a:r>
            <a:endParaRPr sz="3600" i="1" dirty="0"/>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p:txBody>
      </p:sp>
      <p:pic>
        <p:nvPicPr>
          <p:cNvPr id="369" name="Google Shape;369;p49"/>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370" name="Google Shape;370;p49"/>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371" name="Google Shape;371;p49"/>
          <p:cNvPicPr preferRelativeResize="0"/>
          <p:nvPr/>
        </p:nvPicPr>
        <p:blipFill rotWithShape="1">
          <a:blip r:embed="rId5">
            <a:alphaModFix/>
          </a:blip>
          <a:srcRect/>
          <a:stretch/>
        </p:blipFill>
        <p:spPr>
          <a:xfrm>
            <a:off x="11235306" y="41271"/>
            <a:ext cx="917196" cy="917196"/>
          </a:xfrm>
          <a:prstGeom prst="ellipse">
            <a:avLst/>
          </a:prstGeom>
          <a:noFill/>
          <a:ln>
            <a:noFill/>
          </a:ln>
        </p:spPr>
      </p:pic>
      <p:pic>
        <p:nvPicPr>
          <p:cNvPr id="2" name="Google Shape;450;p15" descr="Home | Europa WSE">
            <a:extLst>
              <a:ext uri="{FF2B5EF4-FFF2-40B4-BE49-F238E27FC236}">
                <a16:creationId xmlns:a16="http://schemas.microsoft.com/office/drawing/2014/main" id="{4CDC0EBF-364E-216A-D616-0F53210A5002}"/>
              </a:ext>
            </a:extLst>
          </p:cNvPr>
          <p:cNvPicPr preferRelativeResize="0"/>
          <p:nvPr/>
        </p:nvPicPr>
        <p:blipFill rotWithShape="1">
          <a:blip r:embed="rId6">
            <a:alphaModFix/>
          </a:blip>
          <a:srcRect/>
          <a:stretch/>
        </p:blipFill>
        <p:spPr>
          <a:xfrm>
            <a:off x="838200" y="5061867"/>
            <a:ext cx="1428295" cy="11150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2a120a96a4e_0_0"/>
          <p:cNvSpPr txBox="1">
            <a:spLocks noGrp="1"/>
          </p:cNvSpPr>
          <p:nvPr>
            <p:ph type="title"/>
          </p:nvPr>
        </p:nvSpPr>
        <p:spPr>
          <a:xfrm>
            <a:off x="838200" y="375780"/>
            <a:ext cx="10515600" cy="10773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t> </a:t>
            </a:r>
            <a:endParaRPr/>
          </a:p>
        </p:txBody>
      </p:sp>
      <p:sp>
        <p:nvSpPr>
          <p:cNvPr id="378" name="Google Shape;378;g2a120a96a4e_0_0"/>
          <p:cNvSpPr txBox="1">
            <a:spLocks noGrp="1"/>
          </p:cNvSpPr>
          <p:nvPr>
            <p:ph type="body" idx="1"/>
          </p:nvPr>
        </p:nvSpPr>
        <p:spPr>
          <a:xfrm>
            <a:off x="838200" y="1067339"/>
            <a:ext cx="10515600" cy="510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ctr" rtl="0">
              <a:lnSpc>
                <a:spcPct val="90000"/>
              </a:lnSpc>
              <a:spcBef>
                <a:spcPts val="1000"/>
              </a:spcBef>
              <a:spcAft>
                <a:spcPts val="0"/>
              </a:spcAft>
              <a:buClr>
                <a:schemeClr val="dk1"/>
              </a:buClr>
              <a:buSzPts val="3600"/>
              <a:buNone/>
            </a:pPr>
            <a:r>
              <a:rPr lang="nl-BE" sz="3600"/>
              <a:t>Zorgen dat niet-beroepsactieven en werkzoekenden met </a:t>
            </a:r>
            <a:r>
              <a:rPr lang="nl-BE" sz="3600" b="1"/>
              <a:t>complexe problematiek </a:t>
            </a:r>
            <a:r>
              <a:rPr lang="nl-BE" sz="3600"/>
              <a:t>de ondersteuning krijgen die nodig is om zelf de weg te vinden in de samenleving, </a:t>
            </a:r>
            <a:r>
              <a:rPr lang="nl-BE" sz="3600" b="1"/>
              <a:t>inclusief maar niet uitsluitend</a:t>
            </a:r>
            <a:r>
              <a:rPr lang="nl-BE" sz="3600"/>
              <a:t>, naar </a:t>
            </a:r>
            <a:r>
              <a:rPr lang="nl-BE" sz="3600" b="1"/>
              <a:t>werk.</a:t>
            </a:r>
            <a:endParaRPr/>
          </a:p>
          <a:p>
            <a:pPr marL="0" lvl="0" indent="0" algn="l" rtl="0">
              <a:lnSpc>
                <a:spcPct val="90000"/>
              </a:lnSpc>
              <a:spcBef>
                <a:spcPts val="1000"/>
              </a:spcBef>
              <a:spcAft>
                <a:spcPts val="0"/>
              </a:spcAft>
              <a:buClr>
                <a:schemeClr val="dk1"/>
              </a:buClr>
              <a:buSzPts val="2400"/>
              <a:buNone/>
            </a:pPr>
            <a:endParaRPr sz="2400"/>
          </a:p>
        </p:txBody>
      </p:sp>
      <p:pic>
        <p:nvPicPr>
          <p:cNvPr id="379" name="Google Shape;379;g2a120a96a4e_0_0"/>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380" name="Google Shape;380;g2a120a96a4e_0_0"/>
          <p:cNvPicPr preferRelativeResize="0"/>
          <p:nvPr/>
        </p:nvPicPr>
        <p:blipFill rotWithShape="1">
          <a:blip r:embed="rId4">
            <a:alphaModFix/>
          </a:blip>
          <a:srcRect r="6993"/>
          <a:stretch/>
        </p:blipFill>
        <p:spPr>
          <a:xfrm>
            <a:off x="0" y="0"/>
            <a:ext cx="12192000" cy="739343"/>
          </a:xfrm>
          <a:prstGeom prst="rect">
            <a:avLst/>
          </a:prstGeom>
          <a:noFill/>
          <a:ln>
            <a:noFill/>
          </a:ln>
        </p:spPr>
      </p:pic>
      <p:pic>
        <p:nvPicPr>
          <p:cNvPr id="381" name="Google Shape;381;g2a120a96a4e_0_0"/>
          <p:cNvPicPr preferRelativeResize="0"/>
          <p:nvPr/>
        </p:nvPicPr>
        <p:blipFill rotWithShape="1">
          <a:blip r:embed="rId5">
            <a:alphaModFix/>
          </a:blip>
          <a:srcRect/>
          <a:stretch/>
        </p:blipFill>
        <p:spPr>
          <a:xfrm>
            <a:off x="11235306" y="41271"/>
            <a:ext cx="917100" cy="9171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DDB05-EA5D-55DA-FF93-C126F5181114}"/>
              </a:ext>
            </a:extLst>
          </p:cNvPr>
          <p:cNvSpPr>
            <a:spLocks noGrp="1"/>
          </p:cNvSpPr>
          <p:nvPr>
            <p:ph type="title"/>
          </p:nvPr>
        </p:nvSpPr>
        <p:spPr/>
        <p:txBody>
          <a:bodyPr/>
          <a:lstStyle/>
          <a:p>
            <a:r>
              <a:rPr lang="nl-BE" dirty="0"/>
              <a:t>Voor wie?</a:t>
            </a:r>
          </a:p>
        </p:txBody>
      </p:sp>
      <p:sp>
        <p:nvSpPr>
          <p:cNvPr id="3" name="Tijdelijke aanduiding voor tekst 2">
            <a:extLst>
              <a:ext uri="{FF2B5EF4-FFF2-40B4-BE49-F238E27FC236}">
                <a16:creationId xmlns:a16="http://schemas.microsoft.com/office/drawing/2014/main" id="{AA25C694-2030-D3F8-7505-D110028E0BE0}"/>
              </a:ext>
            </a:extLst>
          </p:cNvPr>
          <p:cNvSpPr>
            <a:spLocks noGrp="1"/>
          </p:cNvSpPr>
          <p:nvPr>
            <p:ph type="body" idx="1"/>
          </p:nvPr>
        </p:nvSpPr>
        <p:spPr/>
        <p:txBody>
          <a:bodyPr/>
          <a:lstStyle/>
          <a:p>
            <a:pPr marL="501650" indent="-457200">
              <a:buSzPts val="2900"/>
            </a:pPr>
            <a:r>
              <a:rPr lang="nl-NL" sz="3200" b="1" dirty="0">
                <a:latin typeface="Calibri"/>
                <a:ea typeface="Calibri"/>
                <a:cs typeface="Calibri"/>
                <a:sym typeface="Calibri"/>
              </a:rPr>
              <a:t>Het reguliere </a:t>
            </a:r>
            <a:r>
              <a:rPr lang="nl-NL" sz="3200" dirty="0">
                <a:latin typeface="Calibri"/>
                <a:ea typeface="Calibri"/>
                <a:cs typeface="Calibri"/>
                <a:sym typeface="Calibri"/>
              </a:rPr>
              <a:t>aanbod van VDAB en OCMW niet</a:t>
            </a:r>
            <a:endParaRPr lang="nl-NL" sz="3600" dirty="0"/>
          </a:p>
          <a:p>
            <a:pPr marL="501650" indent="-457200">
              <a:spcBef>
                <a:spcPts val="0"/>
              </a:spcBef>
              <a:buSzPts val="2900"/>
            </a:pPr>
            <a:r>
              <a:rPr lang="nl-NL" sz="3200" dirty="0">
                <a:latin typeface="Calibri"/>
                <a:ea typeface="Calibri"/>
                <a:cs typeface="Calibri"/>
                <a:sym typeface="Calibri"/>
              </a:rPr>
              <a:t>Nood aan een </a:t>
            </a:r>
            <a:r>
              <a:rPr lang="nl-NL" sz="3200" b="1" dirty="0"/>
              <a:t>geïntegreerde</a:t>
            </a:r>
            <a:r>
              <a:rPr lang="nl-NL" sz="3200" dirty="0">
                <a:latin typeface="Calibri"/>
                <a:ea typeface="Calibri"/>
                <a:cs typeface="Calibri"/>
                <a:sym typeface="Calibri"/>
              </a:rPr>
              <a:t>, multidisciplinaire aanpak op maat van diverse drempels</a:t>
            </a:r>
            <a:endParaRPr lang="nl-NL" sz="3600" dirty="0"/>
          </a:p>
          <a:p>
            <a:pPr marL="501650" indent="-457200">
              <a:spcBef>
                <a:spcPts val="0"/>
              </a:spcBef>
              <a:buSzPts val="2900"/>
            </a:pPr>
            <a:r>
              <a:rPr lang="nl-NL" sz="3200" dirty="0">
                <a:latin typeface="Calibri"/>
                <a:ea typeface="Calibri"/>
                <a:cs typeface="Calibri"/>
                <a:sym typeface="Calibri"/>
              </a:rPr>
              <a:t>Vanaf </a:t>
            </a:r>
            <a:r>
              <a:rPr lang="nl-NL" sz="3200" b="1" dirty="0" err="1"/>
              <a:t>beroepsactieve</a:t>
            </a:r>
            <a:r>
              <a:rPr lang="nl-NL" sz="3200" b="1" dirty="0"/>
              <a:t> leeftijd</a:t>
            </a:r>
            <a:r>
              <a:rPr lang="nl-NL" sz="3200" dirty="0">
                <a:latin typeface="Calibri"/>
                <a:ea typeface="Calibri"/>
                <a:cs typeface="Calibri"/>
                <a:sym typeface="Calibri"/>
              </a:rPr>
              <a:t> (16-65)</a:t>
            </a:r>
            <a:endParaRPr lang="nl-NL" sz="3600" dirty="0"/>
          </a:p>
          <a:p>
            <a:pPr lvl="1" indent="-457200">
              <a:buSzPts val="2400"/>
              <a:buFont typeface="Wingdings" panose="05000000000000000000" pitchFamily="2" charset="2"/>
              <a:buChar char="Ø"/>
            </a:pPr>
            <a:r>
              <a:rPr lang="nl-NL" sz="2800" dirty="0">
                <a:latin typeface="Calibri"/>
                <a:ea typeface="Calibri"/>
                <a:cs typeface="Calibri"/>
                <a:sym typeface="Calibri"/>
              </a:rPr>
              <a:t>Voor 16-17 jarigen programma’s binnen onderwijs </a:t>
            </a:r>
            <a:endParaRPr lang="nl-NL" sz="2800" dirty="0"/>
          </a:p>
          <a:p>
            <a:endParaRPr lang="nl-BE" dirty="0"/>
          </a:p>
        </p:txBody>
      </p:sp>
      <p:pic>
        <p:nvPicPr>
          <p:cNvPr id="4" name="Google Shape;388;g2a1ee225e8e_0_0">
            <a:extLst>
              <a:ext uri="{FF2B5EF4-FFF2-40B4-BE49-F238E27FC236}">
                <a16:creationId xmlns:a16="http://schemas.microsoft.com/office/drawing/2014/main" id="{CC62B9CB-529D-E424-4B60-126C482C4A00}"/>
              </a:ext>
            </a:extLst>
          </p:cNvPr>
          <p:cNvPicPr preferRelativeResize="0"/>
          <p:nvPr/>
        </p:nvPicPr>
        <p:blipFill rotWithShape="1">
          <a:blip r:embed="rId2">
            <a:alphaModFix/>
          </a:blip>
          <a:srcRect/>
          <a:stretch/>
        </p:blipFill>
        <p:spPr>
          <a:xfrm>
            <a:off x="0" y="6537652"/>
            <a:ext cx="12192000" cy="330339"/>
          </a:xfrm>
          <a:prstGeom prst="rect">
            <a:avLst/>
          </a:prstGeom>
          <a:noFill/>
          <a:ln>
            <a:noFill/>
          </a:ln>
        </p:spPr>
      </p:pic>
      <p:pic>
        <p:nvPicPr>
          <p:cNvPr id="5" name="Google Shape;389;g2a1ee225e8e_0_0">
            <a:extLst>
              <a:ext uri="{FF2B5EF4-FFF2-40B4-BE49-F238E27FC236}">
                <a16:creationId xmlns:a16="http://schemas.microsoft.com/office/drawing/2014/main" id="{17F8227C-25AC-31B2-8950-BD67B1485C63}"/>
              </a:ext>
            </a:extLst>
          </p:cNvPr>
          <p:cNvPicPr preferRelativeResize="0"/>
          <p:nvPr/>
        </p:nvPicPr>
        <p:blipFill rotWithShape="1">
          <a:blip r:embed="rId3">
            <a:alphaModFix/>
          </a:blip>
          <a:srcRect r="6994"/>
          <a:stretch/>
        </p:blipFill>
        <p:spPr>
          <a:xfrm>
            <a:off x="0" y="0"/>
            <a:ext cx="12192000" cy="739343"/>
          </a:xfrm>
          <a:prstGeom prst="rect">
            <a:avLst/>
          </a:prstGeom>
          <a:noFill/>
          <a:ln>
            <a:noFill/>
          </a:ln>
        </p:spPr>
      </p:pic>
      <p:pic>
        <p:nvPicPr>
          <p:cNvPr id="6" name="Google Shape;390;g2a1ee225e8e_0_0">
            <a:extLst>
              <a:ext uri="{FF2B5EF4-FFF2-40B4-BE49-F238E27FC236}">
                <a16:creationId xmlns:a16="http://schemas.microsoft.com/office/drawing/2014/main" id="{BF6CD039-FD89-BF04-D70B-565884B1B3FF}"/>
              </a:ext>
            </a:extLst>
          </p:cNvPr>
          <p:cNvPicPr preferRelativeResize="0"/>
          <p:nvPr/>
        </p:nvPicPr>
        <p:blipFill rotWithShape="1">
          <a:blip r:embed="rId4">
            <a:alphaModFix/>
          </a:blip>
          <a:srcRect/>
          <a:stretch/>
        </p:blipFill>
        <p:spPr>
          <a:xfrm>
            <a:off x="11235306" y="41271"/>
            <a:ext cx="917100" cy="917100"/>
          </a:xfrm>
          <a:prstGeom prst="ellipse">
            <a:avLst/>
          </a:prstGeom>
          <a:noFill/>
          <a:ln>
            <a:noFill/>
          </a:ln>
        </p:spPr>
      </p:pic>
    </p:spTree>
    <p:extLst>
      <p:ext uri="{BB962C8B-B14F-4D97-AF65-F5344CB8AC3E}">
        <p14:creationId xmlns:p14="http://schemas.microsoft.com/office/powerpoint/2010/main" val="354297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a1ee225e8e_0_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396" name="Google Shape;396;g2a1ee225e8e_0_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397" name="Google Shape;397;g2a1ee225e8e_0_8" descr="Afbeelding met tekst, cirkel, schermopname, Lettertype&#10;&#10;Automatisch gegenereerde beschrijving"/>
          <p:cNvPicPr preferRelativeResize="0"/>
          <p:nvPr/>
        </p:nvPicPr>
        <p:blipFill rotWithShape="1">
          <a:blip r:embed="rId3">
            <a:alphaModFix/>
          </a:blip>
          <a:srcRect/>
          <a:stretch/>
        </p:blipFill>
        <p:spPr>
          <a:xfrm>
            <a:off x="301752" y="186880"/>
            <a:ext cx="11558016" cy="6501384"/>
          </a:xfrm>
          <a:prstGeom prst="rect">
            <a:avLst/>
          </a:prstGeom>
          <a:noFill/>
          <a:ln>
            <a:noFill/>
          </a:ln>
        </p:spPr>
      </p:pic>
      <p:grpSp>
        <p:nvGrpSpPr>
          <p:cNvPr id="398" name="Google Shape;398;g2a1ee225e8e_0_8"/>
          <p:cNvGrpSpPr/>
          <p:nvPr/>
        </p:nvGrpSpPr>
        <p:grpSpPr>
          <a:xfrm>
            <a:off x="0" y="0"/>
            <a:ext cx="12192000" cy="958371"/>
            <a:chOff x="0" y="0"/>
            <a:chExt cx="12192000" cy="958371"/>
          </a:xfrm>
        </p:grpSpPr>
        <p:pic>
          <p:nvPicPr>
            <p:cNvPr id="399" name="Google Shape;399;g2a1ee225e8e_0_8"/>
            <p:cNvPicPr preferRelativeResize="0"/>
            <p:nvPr/>
          </p:nvPicPr>
          <p:blipFill rotWithShape="1">
            <a:blip r:embed="rId4">
              <a:alphaModFix/>
            </a:blip>
            <a:srcRect r="6994"/>
            <a:stretch/>
          </p:blipFill>
          <p:spPr>
            <a:xfrm>
              <a:off x="0" y="0"/>
              <a:ext cx="12192000" cy="739343"/>
            </a:xfrm>
            <a:prstGeom prst="rect">
              <a:avLst/>
            </a:prstGeom>
            <a:noFill/>
            <a:ln>
              <a:noFill/>
            </a:ln>
          </p:spPr>
        </p:pic>
        <p:pic>
          <p:nvPicPr>
            <p:cNvPr id="400" name="Google Shape;400;g2a1ee225e8e_0_8"/>
            <p:cNvPicPr preferRelativeResize="0"/>
            <p:nvPr/>
          </p:nvPicPr>
          <p:blipFill rotWithShape="1">
            <a:blip r:embed="rId5">
              <a:alphaModFix/>
            </a:blip>
            <a:srcRect/>
            <a:stretch/>
          </p:blipFill>
          <p:spPr>
            <a:xfrm>
              <a:off x="11235306" y="41271"/>
              <a:ext cx="917100" cy="917100"/>
            </a:xfrm>
            <a:prstGeom prst="ellipse">
              <a:avLst/>
            </a:prstGeom>
            <a:noFill/>
            <a:ln>
              <a:noFill/>
            </a:ln>
          </p:spPr>
        </p:pic>
      </p:grpSp>
      <p:pic>
        <p:nvPicPr>
          <p:cNvPr id="401" name="Google Shape;401;g2a1ee225e8e_0_8"/>
          <p:cNvPicPr preferRelativeResize="0"/>
          <p:nvPr/>
        </p:nvPicPr>
        <p:blipFill rotWithShape="1">
          <a:blip r:embed="rId6">
            <a:alphaModFix/>
          </a:blip>
          <a:srcRect/>
          <a:stretch/>
        </p:blipFill>
        <p:spPr>
          <a:xfrm>
            <a:off x="0" y="6537652"/>
            <a:ext cx="12192000" cy="33033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DDB05-EA5D-55DA-FF93-C126F5181114}"/>
              </a:ext>
            </a:extLst>
          </p:cNvPr>
          <p:cNvSpPr>
            <a:spLocks noGrp="1"/>
          </p:cNvSpPr>
          <p:nvPr>
            <p:ph type="title"/>
          </p:nvPr>
        </p:nvSpPr>
        <p:spPr/>
        <p:txBody>
          <a:bodyPr/>
          <a:lstStyle/>
          <a:p>
            <a:r>
              <a:rPr lang="nl-BE" dirty="0"/>
              <a:t>Doel</a:t>
            </a:r>
          </a:p>
        </p:txBody>
      </p:sp>
      <p:sp>
        <p:nvSpPr>
          <p:cNvPr id="3" name="Tijdelijke aanduiding voor tekst 2">
            <a:extLst>
              <a:ext uri="{FF2B5EF4-FFF2-40B4-BE49-F238E27FC236}">
                <a16:creationId xmlns:a16="http://schemas.microsoft.com/office/drawing/2014/main" id="{AA25C694-2030-D3F8-7505-D110028E0BE0}"/>
              </a:ext>
            </a:extLst>
          </p:cNvPr>
          <p:cNvSpPr>
            <a:spLocks noGrp="1"/>
          </p:cNvSpPr>
          <p:nvPr>
            <p:ph type="body" idx="1"/>
          </p:nvPr>
        </p:nvSpPr>
        <p:spPr/>
        <p:txBody>
          <a:bodyPr/>
          <a:lstStyle/>
          <a:p>
            <a:pPr marL="501650" indent="-457200">
              <a:buSzPts val="2900"/>
            </a:pPr>
            <a:r>
              <a:rPr lang="nl-NL" dirty="0" err="1"/>
              <a:t>Outreachend</a:t>
            </a:r>
            <a:r>
              <a:rPr lang="nl-NL" dirty="0"/>
              <a:t> werken:</a:t>
            </a:r>
          </a:p>
          <a:p>
            <a:pPr marL="958850" lvl="1" indent="-457200">
              <a:buSzPts val="2900"/>
            </a:pPr>
            <a:r>
              <a:rPr lang="nl-NL" dirty="0"/>
              <a:t>Breed netwerk kan </a:t>
            </a:r>
            <a:r>
              <a:rPr lang="nl-NL" dirty="0" err="1"/>
              <a:t>toeleiden</a:t>
            </a:r>
            <a:endParaRPr lang="nl-NL" dirty="0"/>
          </a:p>
          <a:p>
            <a:pPr marL="958850" lvl="1" indent="-457200">
              <a:buSzPts val="2900"/>
            </a:pPr>
            <a:r>
              <a:rPr lang="nl-NL" dirty="0"/>
              <a:t>Zelf aanmelden</a:t>
            </a:r>
          </a:p>
          <a:p>
            <a:pPr marL="958850" lvl="1" indent="-457200">
              <a:buSzPts val="2900"/>
            </a:pPr>
            <a:endParaRPr lang="nl-NL" dirty="0"/>
          </a:p>
          <a:p>
            <a:pPr marL="501650" indent="-457200">
              <a:spcBef>
                <a:spcPts val="0"/>
              </a:spcBef>
              <a:buSzPts val="2900"/>
            </a:pPr>
            <a:r>
              <a:rPr lang="nl-NL" dirty="0">
                <a:latin typeface="Calibri"/>
                <a:ea typeface="Calibri"/>
                <a:cs typeface="Calibri"/>
                <a:sym typeface="Calibri"/>
              </a:rPr>
              <a:t>Ongelijk inzetten op gelijke kansen</a:t>
            </a:r>
          </a:p>
          <a:p>
            <a:pPr marL="966312" lvl="1" indent="-457200">
              <a:buSzPct val="100000"/>
            </a:pPr>
            <a:r>
              <a:rPr lang="nl-NL" dirty="0"/>
              <a:t>Maatwerk </a:t>
            </a:r>
          </a:p>
          <a:p>
            <a:pPr marL="966312" lvl="1" indent="-457200">
              <a:buSzPct val="100000"/>
            </a:pPr>
            <a:r>
              <a:rPr lang="nl-NL" dirty="0"/>
              <a:t>Intensiteit traject hangt af van begeleidingsnood</a:t>
            </a:r>
          </a:p>
          <a:p>
            <a:pPr marL="966312" lvl="1" indent="-457200">
              <a:buSzPct val="100000"/>
            </a:pPr>
            <a:r>
              <a:rPr lang="nl-NL" dirty="0"/>
              <a:t>Duurzame tewerkstelling </a:t>
            </a:r>
          </a:p>
          <a:p>
            <a:pPr marL="501650" indent="-457200">
              <a:spcBef>
                <a:spcPts val="0"/>
              </a:spcBef>
              <a:buSzPts val="2900"/>
            </a:pPr>
            <a:endParaRPr lang="nl-NL" sz="2800" dirty="0">
              <a:latin typeface="Calibri"/>
              <a:ea typeface="Calibri"/>
              <a:cs typeface="Calibri"/>
              <a:sym typeface="Calibri"/>
            </a:endParaRPr>
          </a:p>
          <a:p>
            <a:pPr marL="958850" lvl="1" indent="-457200">
              <a:spcBef>
                <a:spcPts val="0"/>
              </a:spcBef>
              <a:buSzPts val="2900"/>
            </a:pPr>
            <a:endParaRPr lang="nl-NL" dirty="0"/>
          </a:p>
          <a:p>
            <a:endParaRPr lang="nl-BE" dirty="0"/>
          </a:p>
        </p:txBody>
      </p:sp>
      <p:pic>
        <p:nvPicPr>
          <p:cNvPr id="4" name="Google Shape;388;g2a1ee225e8e_0_0">
            <a:extLst>
              <a:ext uri="{FF2B5EF4-FFF2-40B4-BE49-F238E27FC236}">
                <a16:creationId xmlns:a16="http://schemas.microsoft.com/office/drawing/2014/main" id="{CC62B9CB-529D-E424-4B60-126C482C4A00}"/>
              </a:ext>
            </a:extLst>
          </p:cNvPr>
          <p:cNvPicPr preferRelativeResize="0"/>
          <p:nvPr/>
        </p:nvPicPr>
        <p:blipFill rotWithShape="1">
          <a:blip r:embed="rId2">
            <a:alphaModFix/>
          </a:blip>
          <a:srcRect/>
          <a:stretch/>
        </p:blipFill>
        <p:spPr>
          <a:xfrm>
            <a:off x="0" y="6537652"/>
            <a:ext cx="12192000" cy="330339"/>
          </a:xfrm>
          <a:prstGeom prst="rect">
            <a:avLst/>
          </a:prstGeom>
          <a:noFill/>
          <a:ln>
            <a:noFill/>
          </a:ln>
        </p:spPr>
      </p:pic>
      <p:pic>
        <p:nvPicPr>
          <p:cNvPr id="5" name="Google Shape;389;g2a1ee225e8e_0_0">
            <a:extLst>
              <a:ext uri="{FF2B5EF4-FFF2-40B4-BE49-F238E27FC236}">
                <a16:creationId xmlns:a16="http://schemas.microsoft.com/office/drawing/2014/main" id="{17F8227C-25AC-31B2-8950-BD67B1485C63}"/>
              </a:ext>
            </a:extLst>
          </p:cNvPr>
          <p:cNvPicPr preferRelativeResize="0"/>
          <p:nvPr/>
        </p:nvPicPr>
        <p:blipFill rotWithShape="1">
          <a:blip r:embed="rId3">
            <a:alphaModFix/>
          </a:blip>
          <a:srcRect r="6994"/>
          <a:stretch/>
        </p:blipFill>
        <p:spPr>
          <a:xfrm>
            <a:off x="0" y="0"/>
            <a:ext cx="12192000" cy="739343"/>
          </a:xfrm>
          <a:prstGeom prst="rect">
            <a:avLst/>
          </a:prstGeom>
          <a:noFill/>
          <a:ln>
            <a:noFill/>
          </a:ln>
        </p:spPr>
      </p:pic>
      <p:pic>
        <p:nvPicPr>
          <p:cNvPr id="6" name="Google Shape;390;g2a1ee225e8e_0_0">
            <a:extLst>
              <a:ext uri="{FF2B5EF4-FFF2-40B4-BE49-F238E27FC236}">
                <a16:creationId xmlns:a16="http://schemas.microsoft.com/office/drawing/2014/main" id="{BF6CD039-FD89-BF04-D70B-565884B1B3FF}"/>
              </a:ext>
            </a:extLst>
          </p:cNvPr>
          <p:cNvPicPr preferRelativeResize="0"/>
          <p:nvPr/>
        </p:nvPicPr>
        <p:blipFill rotWithShape="1">
          <a:blip r:embed="rId4">
            <a:alphaModFix/>
          </a:blip>
          <a:srcRect/>
          <a:stretch/>
        </p:blipFill>
        <p:spPr>
          <a:xfrm>
            <a:off x="11235306" y="41271"/>
            <a:ext cx="917100" cy="917100"/>
          </a:xfrm>
          <a:prstGeom prst="ellipse">
            <a:avLst/>
          </a:prstGeom>
          <a:noFill/>
          <a:ln>
            <a:noFill/>
          </a:ln>
        </p:spPr>
      </p:pic>
    </p:spTree>
    <p:extLst>
      <p:ext uri="{BB962C8B-B14F-4D97-AF65-F5344CB8AC3E}">
        <p14:creationId xmlns:p14="http://schemas.microsoft.com/office/powerpoint/2010/main" val="117716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4"/>
          <p:cNvSpPr txBox="1">
            <a:spLocks noGrp="1"/>
          </p:cNvSpPr>
          <p:nvPr>
            <p:ph type="title"/>
          </p:nvPr>
        </p:nvSpPr>
        <p:spPr>
          <a:xfrm>
            <a:off x="272279" y="375781"/>
            <a:ext cx="11081521" cy="840624"/>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62500"/>
              <a:buNone/>
            </a:pPr>
            <a:r>
              <a:rPr lang="nl-BE" sz="3200" dirty="0">
                <a:latin typeface="Calibri"/>
                <a:ea typeface="Calibri"/>
                <a:cs typeface="Calibri"/>
                <a:sym typeface="Calibri"/>
              </a:rPr>
              <a:t> </a:t>
            </a:r>
            <a:r>
              <a:rPr lang="nl-BE" sz="3600" b="1" dirty="0">
                <a:latin typeface="Calibri"/>
                <a:ea typeface="Calibri"/>
                <a:cs typeface="Calibri"/>
                <a:sym typeface="Calibri"/>
              </a:rPr>
              <a:t>Stroom T</a:t>
            </a:r>
            <a:endParaRPr sz="3600" b="1" dirty="0"/>
          </a:p>
        </p:txBody>
      </p:sp>
      <p:pic>
        <p:nvPicPr>
          <p:cNvPr id="154" name="Google Shape;154;p14"/>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155" name="Google Shape;155;p14"/>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156" name="Google Shape;156;p14"/>
          <p:cNvPicPr preferRelativeResize="0"/>
          <p:nvPr/>
        </p:nvPicPr>
        <p:blipFill rotWithShape="1">
          <a:blip r:embed="rId5">
            <a:alphaModFix/>
          </a:blip>
          <a:srcRect/>
          <a:stretch/>
        </p:blipFill>
        <p:spPr>
          <a:xfrm>
            <a:off x="11235306" y="41271"/>
            <a:ext cx="917196" cy="917196"/>
          </a:xfrm>
          <a:prstGeom prst="ellipse">
            <a:avLst/>
          </a:prstGeom>
          <a:noFill/>
          <a:ln>
            <a:noFill/>
          </a:ln>
        </p:spPr>
      </p:pic>
      <p:sp>
        <p:nvSpPr>
          <p:cNvPr id="3" name="Tijdelijke aanduiding voor tekst 2">
            <a:extLst>
              <a:ext uri="{FF2B5EF4-FFF2-40B4-BE49-F238E27FC236}">
                <a16:creationId xmlns:a16="http://schemas.microsoft.com/office/drawing/2014/main" id="{22BACAA4-466A-BA78-5D2C-0C782A86D084}"/>
              </a:ext>
            </a:extLst>
          </p:cNvPr>
          <p:cNvSpPr>
            <a:spLocks noGrp="1"/>
          </p:cNvSpPr>
          <p:nvPr>
            <p:ph type="body" idx="1"/>
          </p:nvPr>
        </p:nvSpPr>
        <p:spPr/>
        <p:txBody>
          <a:bodyPr>
            <a:normAutofit/>
          </a:bodyPr>
          <a:lstStyle/>
          <a:p>
            <a:r>
              <a:rPr lang="nl-NL" sz="2400" dirty="0">
                <a:latin typeface="Calibri" panose="020F0502020204030204" pitchFamily="34" charset="0"/>
                <a:ea typeface="Calibri" panose="020F0502020204030204" pitchFamily="34" charset="0"/>
                <a:cs typeface="Times New Roman" panose="02020603050405020304" pitchFamily="18" charset="0"/>
              </a:rPr>
              <a:t>O</a:t>
            </a:r>
            <a:r>
              <a:rPr lang="nl-NL" sz="2400" dirty="0">
                <a:effectLst/>
                <a:latin typeface="Calibri" panose="020F0502020204030204" pitchFamily="34" charset="0"/>
                <a:ea typeface="Calibri" panose="020F0502020204030204" pitchFamily="34" charset="0"/>
                <a:cs typeface="Times New Roman" panose="02020603050405020304" pitchFamily="18" charset="0"/>
              </a:rPr>
              <a:t>nder de ESF-vlag van </a:t>
            </a:r>
            <a:r>
              <a:rPr lang="nl-NL" sz="2400" dirty="0" err="1">
                <a:effectLst/>
                <a:latin typeface="Calibri" panose="020F0502020204030204" pitchFamily="34" charset="0"/>
                <a:ea typeface="Calibri" panose="020F0502020204030204" pitchFamily="34" charset="0"/>
                <a:cs typeface="Times New Roman" panose="02020603050405020304" pitchFamily="18" charset="0"/>
              </a:rPr>
              <a:t>outreach</a:t>
            </a:r>
            <a:r>
              <a:rPr lang="nl-NL" sz="2400" dirty="0">
                <a:effectLst/>
                <a:latin typeface="Calibri" panose="020F0502020204030204" pitchFamily="34" charset="0"/>
                <a:ea typeface="Calibri" panose="020F0502020204030204" pitchFamily="34" charset="0"/>
                <a:cs typeface="Times New Roman" panose="02020603050405020304" pitchFamily="18" charset="0"/>
              </a:rPr>
              <a:t> en activering</a:t>
            </a:r>
          </a:p>
          <a:p>
            <a:r>
              <a:rPr lang="nl-NL" sz="2400" dirty="0">
                <a:latin typeface="Calibri" panose="020F0502020204030204" pitchFamily="34" charset="0"/>
                <a:cs typeface="Times New Roman" panose="02020603050405020304" pitchFamily="18" charset="0"/>
              </a:rPr>
              <a:t>Vanaf 1 oktober 2019 – 31 december 2023</a:t>
            </a:r>
            <a:endParaRPr lang="nl-BE"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DDB05-EA5D-55DA-FF93-C126F5181114}"/>
              </a:ext>
            </a:extLst>
          </p:cNvPr>
          <p:cNvSpPr>
            <a:spLocks noGrp="1"/>
          </p:cNvSpPr>
          <p:nvPr>
            <p:ph type="title"/>
          </p:nvPr>
        </p:nvSpPr>
        <p:spPr/>
        <p:txBody>
          <a:bodyPr/>
          <a:lstStyle/>
          <a:p>
            <a:r>
              <a:rPr lang="nl-BE" dirty="0"/>
              <a:t>Hoe?</a:t>
            </a:r>
          </a:p>
        </p:txBody>
      </p:sp>
      <p:sp>
        <p:nvSpPr>
          <p:cNvPr id="3" name="Tijdelijke aanduiding voor tekst 2">
            <a:extLst>
              <a:ext uri="{FF2B5EF4-FFF2-40B4-BE49-F238E27FC236}">
                <a16:creationId xmlns:a16="http://schemas.microsoft.com/office/drawing/2014/main" id="{AA25C694-2030-D3F8-7505-D110028E0BE0}"/>
              </a:ext>
            </a:extLst>
          </p:cNvPr>
          <p:cNvSpPr>
            <a:spLocks noGrp="1"/>
          </p:cNvSpPr>
          <p:nvPr>
            <p:ph type="body" idx="1"/>
          </p:nvPr>
        </p:nvSpPr>
        <p:spPr/>
        <p:txBody>
          <a:bodyPr/>
          <a:lstStyle/>
          <a:p>
            <a:pPr marL="501650" indent="-457200">
              <a:buSzPts val="2900"/>
            </a:pPr>
            <a:r>
              <a:rPr lang="nl-NL" dirty="0"/>
              <a:t>Aanbod </a:t>
            </a:r>
          </a:p>
          <a:p>
            <a:pPr marL="958850" lvl="1" indent="-457200">
              <a:buSzPts val="2900"/>
            </a:pPr>
            <a:r>
              <a:rPr lang="nl-NL" dirty="0"/>
              <a:t>Individuele begeleiding</a:t>
            </a:r>
          </a:p>
          <a:p>
            <a:pPr marL="958850" lvl="1" indent="-457200">
              <a:buSzPts val="2900"/>
            </a:pPr>
            <a:r>
              <a:rPr lang="nl-NL" dirty="0"/>
              <a:t>Groepstrajecten</a:t>
            </a:r>
          </a:p>
          <a:p>
            <a:pPr marL="958850" lvl="1" indent="-457200">
              <a:buSzPts val="2900"/>
            </a:pPr>
            <a:r>
              <a:rPr lang="nl-NL" dirty="0"/>
              <a:t>Assessments</a:t>
            </a:r>
          </a:p>
          <a:p>
            <a:pPr marL="958850" lvl="1" indent="-457200">
              <a:buSzPts val="2900"/>
            </a:pPr>
            <a:endParaRPr lang="nl-NL" dirty="0"/>
          </a:p>
          <a:p>
            <a:pPr marL="501650" indent="-457200">
              <a:spcBef>
                <a:spcPts val="0"/>
              </a:spcBef>
              <a:buSzPts val="2900"/>
            </a:pPr>
            <a:r>
              <a:rPr lang="nl-NL" dirty="0">
                <a:latin typeface="Calibri"/>
                <a:ea typeface="Calibri"/>
                <a:cs typeface="Calibri"/>
                <a:sym typeface="Calibri"/>
              </a:rPr>
              <a:t>Samenwerkingsstructuur</a:t>
            </a:r>
          </a:p>
          <a:p>
            <a:pPr marL="966312" lvl="1" indent="-457200">
              <a:buSzPct val="100000"/>
            </a:pPr>
            <a:r>
              <a:rPr lang="nl-NL" dirty="0" err="1"/>
              <a:t>Toeleidingen</a:t>
            </a:r>
            <a:r>
              <a:rPr lang="nl-NL" dirty="0"/>
              <a:t> via algemeen aanmeldpunt</a:t>
            </a:r>
          </a:p>
          <a:p>
            <a:pPr marL="966312" lvl="1" indent="-457200">
              <a:buSzPct val="100000"/>
            </a:pPr>
            <a:r>
              <a:rPr lang="nl-NL" dirty="0"/>
              <a:t>Aanmeldteam</a:t>
            </a:r>
          </a:p>
          <a:p>
            <a:pPr marL="966312" lvl="1" indent="-457200">
              <a:buSzPct val="100000"/>
            </a:pPr>
            <a:r>
              <a:rPr lang="nl-NL" dirty="0"/>
              <a:t>Overlegstructuur</a:t>
            </a:r>
          </a:p>
          <a:p>
            <a:pPr marL="501650" indent="-457200">
              <a:spcBef>
                <a:spcPts val="0"/>
              </a:spcBef>
              <a:buSzPts val="2900"/>
            </a:pPr>
            <a:endParaRPr lang="nl-NL" sz="2800" dirty="0">
              <a:latin typeface="Calibri"/>
              <a:ea typeface="Calibri"/>
              <a:cs typeface="Calibri"/>
              <a:sym typeface="Calibri"/>
            </a:endParaRPr>
          </a:p>
          <a:p>
            <a:pPr marL="958850" lvl="1" indent="-457200">
              <a:spcBef>
                <a:spcPts val="0"/>
              </a:spcBef>
              <a:buSzPts val="2900"/>
            </a:pPr>
            <a:endParaRPr lang="nl-NL" dirty="0"/>
          </a:p>
          <a:p>
            <a:endParaRPr lang="nl-BE" dirty="0"/>
          </a:p>
        </p:txBody>
      </p:sp>
      <p:pic>
        <p:nvPicPr>
          <p:cNvPr id="4" name="Google Shape;388;g2a1ee225e8e_0_0">
            <a:extLst>
              <a:ext uri="{FF2B5EF4-FFF2-40B4-BE49-F238E27FC236}">
                <a16:creationId xmlns:a16="http://schemas.microsoft.com/office/drawing/2014/main" id="{CC62B9CB-529D-E424-4B60-126C482C4A00}"/>
              </a:ext>
            </a:extLst>
          </p:cNvPr>
          <p:cNvPicPr preferRelativeResize="0"/>
          <p:nvPr/>
        </p:nvPicPr>
        <p:blipFill rotWithShape="1">
          <a:blip r:embed="rId2">
            <a:alphaModFix/>
          </a:blip>
          <a:srcRect/>
          <a:stretch/>
        </p:blipFill>
        <p:spPr>
          <a:xfrm>
            <a:off x="0" y="6537652"/>
            <a:ext cx="12192000" cy="330339"/>
          </a:xfrm>
          <a:prstGeom prst="rect">
            <a:avLst/>
          </a:prstGeom>
          <a:noFill/>
          <a:ln>
            <a:noFill/>
          </a:ln>
        </p:spPr>
      </p:pic>
      <p:pic>
        <p:nvPicPr>
          <p:cNvPr id="5" name="Google Shape;389;g2a1ee225e8e_0_0">
            <a:extLst>
              <a:ext uri="{FF2B5EF4-FFF2-40B4-BE49-F238E27FC236}">
                <a16:creationId xmlns:a16="http://schemas.microsoft.com/office/drawing/2014/main" id="{17F8227C-25AC-31B2-8950-BD67B1485C63}"/>
              </a:ext>
            </a:extLst>
          </p:cNvPr>
          <p:cNvPicPr preferRelativeResize="0"/>
          <p:nvPr/>
        </p:nvPicPr>
        <p:blipFill rotWithShape="1">
          <a:blip r:embed="rId3">
            <a:alphaModFix/>
          </a:blip>
          <a:srcRect r="6994"/>
          <a:stretch/>
        </p:blipFill>
        <p:spPr>
          <a:xfrm>
            <a:off x="0" y="0"/>
            <a:ext cx="12192000" cy="739343"/>
          </a:xfrm>
          <a:prstGeom prst="rect">
            <a:avLst/>
          </a:prstGeom>
          <a:noFill/>
          <a:ln>
            <a:noFill/>
          </a:ln>
        </p:spPr>
      </p:pic>
      <p:pic>
        <p:nvPicPr>
          <p:cNvPr id="6" name="Google Shape;390;g2a1ee225e8e_0_0">
            <a:extLst>
              <a:ext uri="{FF2B5EF4-FFF2-40B4-BE49-F238E27FC236}">
                <a16:creationId xmlns:a16="http://schemas.microsoft.com/office/drawing/2014/main" id="{BF6CD039-FD89-BF04-D70B-565884B1B3FF}"/>
              </a:ext>
            </a:extLst>
          </p:cNvPr>
          <p:cNvPicPr preferRelativeResize="0"/>
          <p:nvPr/>
        </p:nvPicPr>
        <p:blipFill rotWithShape="1">
          <a:blip r:embed="rId4">
            <a:alphaModFix/>
          </a:blip>
          <a:srcRect/>
          <a:stretch/>
        </p:blipFill>
        <p:spPr>
          <a:xfrm>
            <a:off x="11235306" y="41271"/>
            <a:ext cx="917100" cy="917100"/>
          </a:xfrm>
          <a:prstGeom prst="ellipse">
            <a:avLst/>
          </a:prstGeom>
          <a:noFill/>
          <a:ln>
            <a:noFill/>
          </a:ln>
        </p:spPr>
      </p:pic>
    </p:spTree>
    <p:extLst>
      <p:ext uri="{BB962C8B-B14F-4D97-AF65-F5344CB8AC3E}">
        <p14:creationId xmlns:p14="http://schemas.microsoft.com/office/powerpoint/2010/main" val="3192648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5"/>
          <p:cNvPicPr preferRelativeResize="0"/>
          <p:nvPr/>
        </p:nvPicPr>
        <p:blipFill rotWithShape="1">
          <a:blip r:embed="rId3">
            <a:alphaModFix/>
          </a:blip>
          <a:srcRect l="6922" t="6476" r="972"/>
          <a:stretch/>
        </p:blipFill>
        <p:spPr>
          <a:xfrm>
            <a:off x="478569" y="2137860"/>
            <a:ext cx="1419474" cy="1441356"/>
          </a:xfrm>
          <a:prstGeom prst="ellipse">
            <a:avLst/>
          </a:prstGeom>
          <a:noFill/>
          <a:ln>
            <a:noFill/>
          </a:ln>
        </p:spPr>
      </p:pic>
      <p:pic>
        <p:nvPicPr>
          <p:cNvPr id="433" name="Google Shape;433;p15"/>
          <p:cNvPicPr preferRelativeResize="0"/>
          <p:nvPr/>
        </p:nvPicPr>
        <p:blipFill rotWithShape="1">
          <a:blip r:embed="rId4">
            <a:alphaModFix/>
          </a:blip>
          <a:srcRect/>
          <a:stretch/>
        </p:blipFill>
        <p:spPr>
          <a:xfrm>
            <a:off x="9166170" y="-33444"/>
            <a:ext cx="2360994" cy="2292063"/>
          </a:xfrm>
          <a:prstGeom prst="rect">
            <a:avLst/>
          </a:prstGeom>
          <a:noFill/>
          <a:ln>
            <a:noFill/>
          </a:ln>
        </p:spPr>
      </p:pic>
      <p:pic>
        <p:nvPicPr>
          <p:cNvPr id="434" name="Google Shape;434;p15"/>
          <p:cNvPicPr preferRelativeResize="0"/>
          <p:nvPr/>
        </p:nvPicPr>
        <p:blipFill rotWithShape="1">
          <a:blip r:embed="rId5">
            <a:alphaModFix/>
          </a:blip>
          <a:srcRect/>
          <a:stretch/>
        </p:blipFill>
        <p:spPr>
          <a:xfrm>
            <a:off x="3025830" y="614301"/>
            <a:ext cx="4809462" cy="892477"/>
          </a:xfrm>
          <a:prstGeom prst="rect">
            <a:avLst/>
          </a:prstGeom>
          <a:noFill/>
          <a:ln>
            <a:noFill/>
          </a:ln>
        </p:spPr>
      </p:pic>
      <p:pic>
        <p:nvPicPr>
          <p:cNvPr id="435" name="Google Shape;435;p15"/>
          <p:cNvPicPr preferRelativeResize="0"/>
          <p:nvPr/>
        </p:nvPicPr>
        <p:blipFill rotWithShape="1">
          <a:blip r:embed="rId6">
            <a:alphaModFix/>
          </a:blip>
          <a:srcRect/>
          <a:stretch/>
        </p:blipFill>
        <p:spPr>
          <a:xfrm>
            <a:off x="384159" y="516905"/>
            <a:ext cx="1419474" cy="1419474"/>
          </a:xfrm>
          <a:prstGeom prst="rect">
            <a:avLst/>
          </a:prstGeom>
          <a:noFill/>
          <a:ln>
            <a:noFill/>
          </a:ln>
        </p:spPr>
      </p:pic>
      <p:pic>
        <p:nvPicPr>
          <p:cNvPr id="436" name="Google Shape;436;p15"/>
          <p:cNvPicPr preferRelativeResize="0"/>
          <p:nvPr/>
        </p:nvPicPr>
        <p:blipFill rotWithShape="1">
          <a:blip r:embed="rId7">
            <a:alphaModFix/>
          </a:blip>
          <a:srcRect t="19021" b="29225"/>
          <a:stretch/>
        </p:blipFill>
        <p:spPr>
          <a:xfrm>
            <a:off x="2446173" y="1623600"/>
            <a:ext cx="2814517" cy="1270038"/>
          </a:xfrm>
          <a:prstGeom prst="rect">
            <a:avLst/>
          </a:prstGeom>
          <a:noFill/>
          <a:ln>
            <a:noFill/>
          </a:ln>
        </p:spPr>
      </p:pic>
      <p:pic>
        <p:nvPicPr>
          <p:cNvPr id="437" name="Google Shape;437;p15"/>
          <p:cNvPicPr preferRelativeResize="0"/>
          <p:nvPr/>
        </p:nvPicPr>
        <p:blipFill rotWithShape="1">
          <a:blip r:embed="rId8">
            <a:alphaModFix/>
          </a:blip>
          <a:srcRect/>
          <a:stretch/>
        </p:blipFill>
        <p:spPr>
          <a:xfrm>
            <a:off x="6096000" y="1936379"/>
            <a:ext cx="2219325" cy="962025"/>
          </a:xfrm>
          <a:prstGeom prst="rect">
            <a:avLst/>
          </a:prstGeom>
          <a:noFill/>
          <a:ln>
            <a:noFill/>
          </a:ln>
        </p:spPr>
      </p:pic>
      <p:pic>
        <p:nvPicPr>
          <p:cNvPr id="438" name="Google Shape;438;p15"/>
          <p:cNvPicPr preferRelativeResize="0"/>
          <p:nvPr/>
        </p:nvPicPr>
        <p:blipFill rotWithShape="1">
          <a:blip r:embed="rId9">
            <a:alphaModFix/>
          </a:blip>
          <a:srcRect/>
          <a:stretch/>
        </p:blipFill>
        <p:spPr>
          <a:xfrm>
            <a:off x="8863455" y="2065775"/>
            <a:ext cx="2663709" cy="468230"/>
          </a:xfrm>
          <a:prstGeom prst="rect">
            <a:avLst/>
          </a:prstGeom>
          <a:noFill/>
          <a:ln>
            <a:noFill/>
          </a:ln>
        </p:spPr>
      </p:pic>
      <p:pic>
        <p:nvPicPr>
          <p:cNvPr id="439" name="Google Shape;439;p15"/>
          <p:cNvPicPr preferRelativeResize="0"/>
          <p:nvPr/>
        </p:nvPicPr>
        <p:blipFill rotWithShape="1">
          <a:blip r:embed="rId10">
            <a:alphaModFix/>
          </a:blip>
          <a:srcRect/>
          <a:stretch/>
        </p:blipFill>
        <p:spPr>
          <a:xfrm>
            <a:off x="0" y="6537652"/>
            <a:ext cx="12192000" cy="330339"/>
          </a:xfrm>
          <a:prstGeom prst="rect">
            <a:avLst/>
          </a:prstGeom>
          <a:noFill/>
          <a:ln>
            <a:noFill/>
          </a:ln>
        </p:spPr>
      </p:pic>
      <p:pic>
        <p:nvPicPr>
          <p:cNvPr id="440" name="Google Shape;440;p15"/>
          <p:cNvPicPr preferRelativeResize="0"/>
          <p:nvPr/>
        </p:nvPicPr>
        <p:blipFill rotWithShape="1">
          <a:blip r:embed="rId11">
            <a:alphaModFix/>
          </a:blip>
          <a:srcRect r="6998"/>
          <a:stretch/>
        </p:blipFill>
        <p:spPr>
          <a:xfrm>
            <a:off x="0" y="0"/>
            <a:ext cx="12192000" cy="739343"/>
          </a:xfrm>
          <a:prstGeom prst="rect">
            <a:avLst/>
          </a:prstGeom>
          <a:noFill/>
          <a:ln>
            <a:noFill/>
          </a:ln>
        </p:spPr>
      </p:pic>
      <p:pic>
        <p:nvPicPr>
          <p:cNvPr id="441" name="Google Shape;441;p15"/>
          <p:cNvPicPr preferRelativeResize="0"/>
          <p:nvPr/>
        </p:nvPicPr>
        <p:blipFill rotWithShape="1">
          <a:blip r:embed="rId12">
            <a:alphaModFix/>
          </a:blip>
          <a:srcRect/>
          <a:stretch/>
        </p:blipFill>
        <p:spPr>
          <a:xfrm>
            <a:off x="11235306" y="41271"/>
            <a:ext cx="917196" cy="917196"/>
          </a:xfrm>
          <a:prstGeom prst="ellipse">
            <a:avLst/>
          </a:prstGeom>
          <a:noFill/>
          <a:ln>
            <a:noFill/>
          </a:ln>
        </p:spPr>
      </p:pic>
      <p:pic>
        <p:nvPicPr>
          <p:cNvPr id="442" name="Google Shape;442;p15" descr="Afbeelding met tekst, Lettertype, Graphics, logo&#10;&#10;Automatisch gegenereerde beschrijving"/>
          <p:cNvPicPr preferRelativeResize="0"/>
          <p:nvPr/>
        </p:nvPicPr>
        <p:blipFill rotWithShape="1">
          <a:blip r:embed="rId13">
            <a:alphaModFix/>
          </a:blip>
          <a:srcRect/>
          <a:stretch/>
        </p:blipFill>
        <p:spPr>
          <a:xfrm>
            <a:off x="5502555" y="3091423"/>
            <a:ext cx="2471934" cy="785957"/>
          </a:xfrm>
          <a:prstGeom prst="rect">
            <a:avLst/>
          </a:prstGeom>
          <a:noFill/>
          <a:ln>
            <a:noFill/>
          </a:ln>
        </p:spPr>
      </p:pic>
      <p:pic>
        <p:nvPicPr>
          <p:cNvPr id="443" name="Google Shape;443;p15" descr="Afbeelding met Lettertype, logo, Graphics, symbool&#10;&#10;Automatisch gegenereerde beschrijving"/>
          <p:cNvPicPr preferRelativeResize="0"/>
          <p:nvPr/>
        </p:nvPicPr>
        <p:blipFill rotWithShape="1">
          <a:blip r:embed="rId14">
            <a:alphaModFix/>
          </a:blip>
          <a:srcRect/>
          <a:stretch/>
        </p:blipFill>
        <p:spPr>
          <a:xfrm>
            <a:off x="2934227" y="2904536"/>
            <a:ext cx="1829412" cy="955868"/>
          </a:xfrm>
          <a:prstGeom prst="rect">
            <a:avLst/>
          </a:prstGeom>
          <a:noFill/>
          <a:ln>
            <a:noFill/>
          </a:ln>
        </p:spPr>
      </p:pic>
      <p:pic>
        <p:nvPicPr>
          <p:cNvPr id="444" name="Google Shape;444;p15" descr="Afbeelding met Lettertype, logo, Graphics, tekst&#10;&#10;Automatisch gegenereerde beschrijving"/>
          <p:cNvPicPr preferRelativeResize="0"/>
          <p:nvPr/>
        </p:nvPicPr>
        <p:blipFill rotWithShape="1">
          <a:blip r:embed="rId15">
            <a:alphaModFix/>
          </a:blip>
          <a:srcRect/>
          <a:stretch/>
        </p:blipFill>
        <p:spPr>
          <a:xfrm>
            <a:off x="8959342" y="3000755"/>
            <a:ext cx="2471934" cy="1235967"/>
          </a:xfrm>
          <a:prstGeom prst="rect">
            <a:avLst/>
          </a:prstGeom>
          <a:noFill/>
          <a:ln>
            <a:noFill/>
          </a:ln>
        </p:spPr>
      </p:pic>
      <p:pic>
        <p:nvPicPr>
          <p:cNvPr id="445" name="Google Shape;445;p15" descr="Afbeelding met tekst, Lettertype, Graphics, logo&#10;&#10;Automatisch gegenereerde beschrijving"/>
          <p:cNvPicPr preferRelativeResize="0"/>
          <p:nvPr/>
        </p:nvPicPr>
        <p:blipFill rotWithShape="1">
          <a:blip r:embed="rId16">
            <a:alphaModFix/>
          </a:blip>
          <a:srcRect/>
          <a:stretch/>
        </p:blipFill>
        <p:spPr>
          <a:xfrm>
            <a:off x="6343038" y="4161990"/>
            <a:ext cx="1972287" cy="1972287"/>
          </a:xfrm>
          <a:prstGeom prst="rect">
            <a:avLst/>
          </a:prstGeom>
          <a:noFill/>
          <a:ln>
            <a:noFill/>
          </a:ln>
        </p:spPr>
      </p:pic>
      <p:pic>
        <p:nvPicPr>
          <p:cNvPr id="446" name="Google Shape;446;p15" descr="IN-Z grensverleggend in duurzaam ondernemen - IN-Z"/>
          <p:cNvPicPr preferRelativeResize="0"/>
          <p:nvPr/>
        </p:nvPicPr>
        <p:blipFill rotWithShape="1">
          <a:blip r:embed="rId17">
            <a:alphaModFix/>
          </a:blip>
          <a:srcRect/>
          <a:stretch/>
        </p:blipFill>
        <p:spPr>
          <a:xfrm>
            <a:off x="3338148" y="4262071"/>
            <a:ext cx="2381250" cy="771525"/>
          </a:xfrm>
          <a:prstGeom prst="rect">
            <a:avLst/>
          </a:prstGeom>
          <a:noFill/>
          <a:ln>
            <a:noFill/>
          </a:ln>
        </p:spPr>
      </p:pic>
      <p:pic>
        <p:nvPicPr>
          <p:cNvPr id="447" name="Google Shape;447;p15" descr="Voorpagina Bethanië | Bethanië"/>
          <p:cNvPicPr preferRelativeResize="0"/>
          <p:nvPr/>
        </p:nvPicPr>
        <p:blipFill rotWithShape="1">
          <a:blip r:embed="rId18">
            <a:alphaModFix/>
          </a:blip>
          <a:srcRect/>
          <a:stretch/>
        </p:blipFill>
        <p:spPr>
          <a:xfrm>
            <a:off x="3025830" y="5656613"/>
            <a:ext cx="2838450" cy="762000"/>
          </a:xfrm>
          <a:prstGeom prst="rect">
            <a:avLst/>
          </a:prstGeom>
          <a:noFill/>
          <a:ln>
            <a:noFill/>
          </a:ln>
        </p:spPr>
      </p:pic>
      <p:pic>
        <p:nvPicPr>
          <p:cNvPr id="448" name="Google Shape;448;p15" descr="Ligo, Centrum voor Basiseducatie Antwerpen | LinkedIn"/>
          <p:cNvPicPr preferRelativeResize="0"/>
          <p:nvPr/>
        </p:nvPicPr>
        <p:blipFill rotWithShape="1">
          <a:blip r:embed="rId19">
            <a:alphaModFix/>
          </a:blip>
          <a:srcRect/>
          <a:stretch/>
        </p:blipFill>
        <p:spPr>
          <a:xfrm>
            <a:off x="9400761" y="4417924"/>
            <a:ext cx="1905000" cy="1905000"/>
          </a:xfrm>
          <a:prstGeom prst="rect">
            <a:avLst/>
          </a:prstGeom>
          <a:noFill/>
          <a:ln>
            <a:noFill/>
          </a:ln>
        </p:spPr>
      </p:pic>
      <p:pic>
        <p:nvPicPr>
          <p:cNvPr id="449" name="Google Shape;449;p15" descr="Vlaamse Vereniging voor Steden en Gemeenten | ons buurtpunt"/>
          <p:cNvPicPr preferRelativeResize="0"/>
          <p:nvPr/>
        </p:nvPicPr>
        <p:blipFill rotWithShape="1">
          <a:blip r:embed="rId20">
            <a:alphaModFix/>
          </a:blip>
          <a:srcRect/>
          <a:stretch/>
        </p:blipFill>
        <p:spPr>
          <a:xfrm>
            <a:off x="205045" y="5234652"/>
            <a:ext cx="1649012" cy="1236759"/>
          </a:xfrm>
          <a:prstGeom prst="rect">
            <a:avLst/>
          </a:prstGeom>
          <a:noFill/>
          <a:ln>
            <a:noFill/>
          </a:ln>
        </p:spPr>
      </p:pic>
      <p:pic>
        <p:nvPicPr>
          <p:cNvPr id="450" name="Google Shape;450;p15" descr="Home | Europa WSE"/>
          <p:cNvPicPr preferRelativeResize="0"/>
          <p:nvPr/>
        </p:nvPicPr>
        <p:blipFill rotWithShape="1">
          <a:blip r:embed="rId21">
            <a:alphaModFix/>
          </a:blip>
          <a:srcRect/>
          <a:stretch/>
        </p:blipFill>
        <p:spPr>
          <a:xfrm>
            <a:off x="490386" y="3903304"/>
            <a:ext cx="1428295" cy="111507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DDB05-EA5D-55DA-FF93-C126F5181114}"/>
              </a:ext>
            </a:extLst>
          </p:cNvPr>
          <p:cNvSpPr>
            <a:spLocks noGrp="1"/>
          </p:cNvSpPr>
          <p:nvPr>
            <p:ph type="title"/>
          </p:nvPr>
        </p:nvSpPr>
        <p:spPr/>
        <p:txBody>
          <a:bodyPr/>
          <a:lstStyle/>
          <a:p>
            <a:r>
              <a:rPr lang="nl-BE" dirty="0"/>
              <a:t>Structurele partners</a:t>
            </a:r>
          </a:p>
        </p:txBody>
      </p:sp>
      <p:sp>
        <p:nvSpPr>
          <p:cNvPr id="3" name="Tijdelijke aanduiding voor tekst 2">
            <a:extLst>
              <a:ext uri="{FF2B5EF4-FFF2-40B4-BE49-F238E27FC236}">
                <a16:creationId xmlns:a16="http://schemas.microsoft.com/office/drawing/2014/main" id="{AA25C694-2030-D3F8-7505-D110028E0BE0}"/>
              </a:ext>
            </a:extLst>
          </p:cNvPr>
          <p:cNvSpPr>
            <a:spLocks noGrp="1"/>
          </p:cNvSpPr>
          <p:nvPr>
            <p:ph type="body" idx="1"/>
          </p:nvPr>
        </p:nvSpPr>
        <p:spPr/>
        <p:txBody>
          <a:bodyPr/>
          <a:lstStyle/>
          <a:p>
            <a:pPr indent="-457200">
              <a:lnSpc>
                <a:spcPct val="107000"/>
              </a:lnSpc>
              <a:buSzPts val="2900"/>
            </a:pPr>
            <a:r>
              <a:rPr lang="nl-BE" sz="2800" dirty="0">
                <a:latin typeface="Calibri"/>
                <a:ea typeface="Calibri"/>
                <a:cs typeface="Calibri"/>
                <a:sym typeface="Calibri"/>
              </a:rPr>
              <a:t>Lokale besturen: </a:t>
            </a:r>
            <a:r>
              <a:rPr lang="nl-BE" sz="2800" b="1" dirty="0"/>
              <a:t>Individuele begeleiding</a:t>
            </a:r>
          </a:p>
          <a:p>
            <a:pPr indent="-457200">
              <a:lnSpc>
                <a:spcPct val="107000"/>
              </a:lnSpc>
              <a:buSzPts val="2900"/>
            </a:pPr>
            <a:r>
              <a:rPr lang="nl-BE" sz="2800" dirty="0">
                <a:latin typeface="Calibri"/>
                <a:ea typeface="Calibri"/>
                <a:cs typeface="Calibri"/>
                <a:sym typeface="Calibri"/>
              </a:rPr>
              <a:t>VDAB: </a:t>
            </a:r>
            <a:r>
              <a:rPr lang="nl-BE" sz="2800" b="1" dirty="0"/>
              <a:t>Expertisedeling</a:t>
            </a:r>
          </a:p>
          <a:p>
            <a:pPr indent="-457200">
              <a:lnSpc>
                <a:spcPct val="107000"/>
              </a:lnSpc>
              <a:buSzPts val="2900"/>
            </a:pPr>
            <a:r>
              <a:rPr lang="nl-BE" sz="2800" dirty="0" err="1">
                <a:latin typeface="Calibri"/>
                <a:ea typeface="Calibri"/>
                <a:cs typeface="Calibri"/>
                <a:sym typeface="Calibri"/>
              </a:rPr>
              <a:t>Selab</a:t>
            </a:r>
            <a:r>
              <a:rPr lang="nl-BE" sz="2800" dirty="0">
                <a:latin typeface="Calibri"/>
                <a:ea typeface="Calibri"/>
                <a:cs typeface="Calibri"/>
                <a:sym typeface="Calibri"/>
              </a:rPr>
              <a:t>: </a:t>
            </a:r>
            <a:r>
              <a:rPr lang="nl-BE" sz="2800" b="1" dirty="0"/>
              <a:t>Coördinatie </a:t>
            </a:r>
            <a:r>
              <a:rPr lang="nl-BE" sz="2800" dirty="0">
                <a:latin typeface="Calibri"/>
                <a:ea typeface="Calibri"/>
                <a:cs typeface="Calibri"/>
                <a:sym typeface="Calibri"/>
              </a:rPr>
              <a:t>en </a:t>
            </a:r>
            <a:r>
              <a:rPr lang="nl-BE" sz="2800" dirty="0"/>
              <a:t>trajectbegeleiding</a:t>
            </a:r>
            <a:r>
              <a:rPr lang="nl-BE" sz="2800" dirty="0">
                <a:latin typeface="Calibri"/>
                <a:ea typeface="Calibri"/>
                <a:cs typeface="Calibri"/>
                <a:sym typeface="Calibri"/>
              </a:rPr>
              <a:t> </a:t>
            </a:r>
          </a:p>
          <a:p>
            <a:pPr indent="-457200">
              <a:lnSpc>
                <a:spcPct val="107000"/>
              </a:lnSpc>
              <a:buSzPts val="2900"/>
            </a:pPr>
            <a:r>
              <a:rPr lang="nl-BE" sz="2800" dirty="0" err="1">
                <a:latin typeface="Calibri"/>
                <a:ea typeface="Calibri"/>
                <a:cs typeface="Calibri"/>
                <a:sym typeface="Calibri"/>
              </a:rPr>
              <a:t>Emino</a:t>
            </a:r>
            <a:r>
              <a:rPr lang="nl-BE" sz="2800" dirty="0">
                <a:latin typeface="Calibri"/>
                <a:ea typeface="Calibri"/>
                <a:cs typeface="Calibri"/>
                <a:sym typeface="Calibri"/>
              </a:rPr>
              <a:t> vzw: </a:t>
            </a:r>
            <a:r>
              <a:rPr lang="nl-BE" sz="2800" b="1" dirty="0"/>
              <a:t>Trajectbegeleiding</a:t>
            </a:r>
            <a:r>
              <a:rPr lang="nl-BE" sz="2800" dirty="0">
                <a:latin typeface="Calibri"/>
                <a:ea typeface="Calibri"/>
                <a:cs typeface="Calibri"/>
                <a:sym typeface="Calibri"/>
              </a:rPr>
              <a:t> en organisatie van </a:t>
            </a:r>
            <a:r>
              <a:rPr lang="nl-BE" sz="2800" b="1" dirty="0">
                <a:latin typeface="Calibri"/>
                <a:ea typeface="Calibri"/>
                <a:cs typeface="Calibri"/>
                <a:sym typeface="Calibri"/>
              </a:rPr>
              <a:t> assessments</a:t>
            </a:r>
            <a:r>
              <a:rPr lang="nl-BE" sz="2800" dirty="0">
                <a:latin typeface="Calibri"/>
                <a:ea typeface="Calibri"/>
                <a:cs typeface="Calibri"/>
                <a:sym typeface="Calibri"/>
              </a:rPr>
              <a:t> </a:t>
            </a:r>
          </a:p>
          <a:p>
            <a:pPr indent="-457200">
              <a:lnSpc>
                <a:spcPct val="107000"/>
              </a:lnSpc>
              <a:buSzPts val="2900"/>
            </a:pPr>
            <a:r>
              <a:rPr lang="nl-BE" sz="2800" dirty="0" err="1">
                <a:latin typeface="Calibri"/>
                <a:ea typeface="Calibri"/>
                <a:cs typeface="Calibri"/>
                <a:sym typeface="Calibri"/>
              </a:rPr>
              <a:t>Arktos</a:t>
            </a:r>
            <a:r>
              <a:rPr lang="nl-BE" sz="2800" dirty="0">
                <a:latin typeface="Calibri"/>
                <a:ea typeface="Calibri"/>
                <a:cs typeface="Calibri"/>
                <a:sym typeface="Calibri"/>
              </a:rPr>
              <a:t> vzw: </a:t>
            </a:r>
            <a:r>
              <a:rPr lang="nl-BE" sz="2800" b="1" dirty="0"/>
              <a:t>Trajectbegeleiding</a:t>
            </a:r>
            <a:endParaRPr lang="nl-BE" sz="2800" dirty="0">
              <a:latin typeface="Calibri"/>
              <a:ea typeface="Calibri"/>
              <a:cs typeface="Calibri"/>
              <a:sym typeface="Calibri"/>
            </a:endParaRPr>
          </a:p>
          <a:p>
            <a:pPr indent="-457200">
              <a:lnSpc>
                <a:spcPct val="107000"/>
              </a:lnSpc>
              <a:buSzPts val="2800"/>
            </a:pPr>
            <a:r>
              <a:rPr lang="nl-BE" sz="2800" dirty="0" err="1">
                <a:latin typeface="Calibri"/>
                <a:ea typeface="Calibri"/>
                <a:cs typeface="Calibri"/>
                <a:sym typeface="Calibri"/>
              </a:rPr>
              <a:t>Ligo</a:t>
            </a:r>
            <a:r>
              <a:rPr lang="nl-BE" sz="2800" dirty="0">
                <a:latin typeface="Calibri"/>
                <a:ea typeface="Calibri"/>
                <a:cs typeface="Calibri"/>
                <a:sym typeface="Calibri"/>
              </a:rPr>
              <a:t> Antwerpen:  ‘sterk naar werk’ groepstrajecten </a:t>
            </a:r>
            <a:endParaRPr lang="nl-BE" dirty="0">
              <a:latin typeface="Calibri"/>
              <a:ea typeface="Calibri"/>
              <a:cs typeface="Calibri"/>
              <a:sym typeface="Calibri"/>
            </a:endParaRPr>
          </a:p>
          <a:p>
            <a:pPr marL="501650" indent="-457200">
              <a:spcBef>
                <a:spcPts val="0"/>
              </a:spcBef>
              <a:buSzPts val="2900"/>
            </a:pPr>
            <a:endParaRPr lang="nl-NL" sz="2800" dirty="0">
              <a:latin typeface="Calibri"/>
              <a:ea typeface="Calibri"/>
              <a:cs typeface="Calibri"/>
              <a:sym typeface="Calibri"/>
            </a:endParaRPr>
          </a:p>
          <a:p>
            <a:pPr marL="958850" lvl="1" indent="-457200">
              <a:spcBef>
                <a:spcPts val="0"/>
              </a:spcBef>
              <a:buSzPts val="2900"/>
            </a:pPr>
            <a:endParaRPr lang="nl-NL" dirty="0"/>
          </a:p>
          <a:p>
            <a:endParaRPr lang="nl-BE" dirty="0"/>
          </a:p>
        </p:txBody>
      </p:sp>
      <p:pic>
        <p:nvPicPr>
          <p:cNvPr id="4" name="Google Shape;388;g2a1ee225e8e_0_0">
            <a:extLst>
              <a:ext uri="{FF2B5EF4-FFF2-40B4-BE49-F238E27FC236}">
                <a16:creationId xmlns:a16="http://schemas.microsoft.com/office/drawing/2014/main" id="{CC62B9CB-529D-E424-4B60-126C482C4A00}"/>
              </a:ext>
            </a:extLst>
          </p:cNvPr>
          <p:cNvPicPr preferRelativeResize="0"/>
          <p:nvPr/>
        </p:nvPicPr>
        <p:blipFill rotWithShape="1">
          <a:blip r:embed="rId2">
            <a:alphaModFix/>
          </a:blip>
          <a:srcRect/>
          <a:stretch/>
        </p:blipFill>
        <p:spPr>
          <a:xfrm>
            <a:off x="0" y="6537652"/>
            <a:ext cx="12192000" cy="330339"/>
          </a:xfrm>
          <a:prstGeom prst="rect">
            <a:avLst/>
          </a:prstGeom>
          <a:noFill/>
          <a:ln>
            <a:noFill/>
          </a:ln>
        </p:spPr>
      </p:pic>
      <p:pic>
        <p:nvPicPr>
          <p:cNvPr id="5" name="Google Shape;389;g2a1ee225e8e_0_0">
            <a:extLst>
              <a:ext uri="{FF2B5EF4-FFF2-40B4-BE49-F238E27FC236}">
                <a16:creationId xmlns:a16="http://schemas.microsoft.com/office/drawing/2014/main" id="{17F8227C-25AC-31B2-8950-BD67B1485C63}"/>
              </a:ext>
            </a:extLst>
          </p:cNvPr>
          <p:cNvPicPr preferRelativeResize="0"/>
          <p:nvPr/>
        </p:nvPicPr>
        <p:blipFill rotWithShape="1">
          <a:blip r:embed="rId3">
            <a:alphaModFix/>
          </a:blip>
          <a:srcRect r="6994"/>
          <a:stretch/>
        </p:blipFill>
        <p:spPr>
          <a:xfrm>
            <a:off x="0" y="0"/>
            <a:ext cx="12192000" cy="739343"/>
          </a:xfrm>
          <a:prstGeom prst="rect">
            <a:avLst/>
          </a:prstGeom>
          <a:noFill/>
          <a:ln>
            <a:noFill/>
          </a:ln>
        </p:spPr>
      </p:pic>
      <p:pic>
        <p:nvPicPr>
          <p:cNvPr id="6" name="Google Shape;390;g2a1ee225e8e_0_0">
            <a:extLst>
              <a:ext uri="{FF2B5EF4-FFF2-40B4-BE49-F238E27FC236}">
                <a16:creationId xmlns:a16="http://schemas.microsoft.com/office/drawing/2014/main" id="{BF6CD039-FD89-BF04-D70B-565884B1B3FF}"/>
              </a:ext>
            </a:extLst>
          </p:cNvPr>
          <p:cNvPicPr preferRelativeResize="0"/>
          <p:nvPr/>
        </p:nvPicPr>
        <p:blipFill rotWithShape="1">
          <a:blip r:embed="rId4">
            <a:alphaModFix/>
          </a:blip>
          <a:srcRect/>
          <a:stretch/>
        </p:blipFill>
        <p:spPr>
          <a:xfrm>
            <a:off x="11235306" y="41271"/>
            <a:ext cx="917100" cy="917100"/>
          </a:xfrm>
          <a:prstGeom prst="ellipse">
            <a:avLst/>
          </a:prstGeom>
          <a:noFill/>
          <a:ln>
            <a:noFill/>
          </a:ln>
        </p:spPr>
      </p:pic>
    </p:spTree>
    <p:extLst>
      <p:ext uri="{BB962C8B-B14F-4D97-AF65-F5344CB8AC3E}">
        <p14:creationId xmlns:p14="http://schemas.microsoft.com/office/powerpoint/2010/main" val="1412234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DDB05-EA5D-55DA-FF93-C126F5181114}"/>
              </a:ext>
            </a:extLst>
          </p:cNvPr>
          <p:cNvSpPr>
            <a:spLocks noGrp="1"/>
          </p:cNvSpPr>
          <p:nvPr>
            <p:ph type="title"/>
          </p:nvPr>
        </p:nvSpPr>
        <p:spPr/>
        <p:txBody>
          <a:bodyPr/>
          <a:lstStyle/>
          <a:p>
            <a:r>
              <a:rPr lang="nl-BE" dirty="0"/>
              <a:t>Innoveren waar nodig</a:t>
            </a:r>
          </a:p>
        </p:txBody>
      </p:sp>
      <p:sp>
        <p:nvSpPr>
          <p:cNvPr id="3" name="Tijdelijke aanduiding voor tekst 2">
            <a:extLst>
              <a:ext uri="{FF2B5EF4-FFF2-40B4-BE49-F238E27FC236}">
                <a16:creationId xmlns:a16="http://schemas.microsoft.com/office/drawing/2014/main" id="{AA25C694-2030-D3F8-7505-D110028E0BE0}"/>
              </a:ext>
            </a:extLst>
          </p:cNvPr>
          <p:cNvSpPr>
            <a:spLocks noGrp="1"/>
          </p:cNvSpPr>
          <p:nvPr>
            <p:ph type="body" idx="1"/>
          </p:nvPr>
        </p:nvSpPr>
        <p:spPr/>
        <p:txBody>
          <a:bodyPr/>
          <a:lstStyle/>
          <a:p>
            <a:pPr indent="-457200">
              <a:buSzPts val="2800"/>
            </a:pPr>
            <a:r>
              <a:rPr lang="nl-NL" sz="2800" dirty="0"/>
              <a:t>Experten in begeleiden van mensen met ernstige </a:t>
            </a:r>
            <a:r>
              <a:rPr lang="nl-NL" sz="2800" b="1" dirty="0"/>
              <a:t>psychische kwetsbaarheid</a:t>
            </a:r>
          </a:p>
          <a:p>
            <a:pPr indent="-457200">
              <a:buSzPts val="2800"/>
            </a:pPr>
            <a:r>
              <a:rPr lang="nl-NL" sz="2800" dirty="0"/>
              <a:t>Experten in begeleiden van mensen met </a:t>
            </a:r>
            <a:r>
              <a:rPr lang="nl-NL" sz="2800" b="1" dirty="0"/>
              <a:t>verslavingsproblematieken</a:t>
            </a:r>
          </a:p>
          <a:p>
            <a:pPr indent="-457200">
              <a:buSzPts val="2800"/>
            </a:pPr>
            <a:r>
              <a:rPr lang="nl-NL" sz="2800" b="1" dirty="0"/>
              <a:t>Werkvloerbegeleiding</a:t>
            </a:r>
            <a:r>
              <a:rPr lang="nl-NL" sz="2800" dirty="0"/>
              <a:t> </a:t>
            </a:r>
            <a:r>
              <a:rPr lang="nl-NL" sz="2800" dirty="0" err="1"/>
              <a:t>i.f.v</a:t>
            </a:r>
            <a:r>
              <a:rPr lang="nl-NL" sz="2800" dirty="0"/>
              <a:t>. tewerkstelling</a:t>
            </a:r>
          </a:p>
          <a:p>
            <a:pPr indent="-457200">
              <a:buSzPts val="2800"/>
            </a:pPr>
            <a:r>
              <a:rPr lang="nl-NL" sz="2800" b="1" dirty="0"/>
              <a:t>Woonbegeleiding</a:t>
            </a:r>
            <a:r>
              <a:rPr lang="nl-NL" sz="2800" dirty="0"/>
              <a:t> op maat</a:t>
            </a:r>
          </a:p>
          <a:p>
            <a:pPr marL="501650" indent="-457200">
              <a:spcBef>
                <a:spcPts val="0"/>
              </a:spcBef>
              <a:buSzPts val="2900"/>
            </a:pPr>
            <a:endParaRPr lang="nl-NL" sz="2800" dirty="0">
              <a:latin typeface="Calibri"/>
              <a:ea typeface="Calibri"/>
              <a:cs typeface="Calibri"/>
              <a:sym typeface="Calibri"/>
            </a:endParaRPr>
          </a:p>
          <a:p>
            <a:pPr marL="958850" lvl="1" indent="-457200">
              <a:spcBef>
                <a:spcPts val="0"/>
              </a:spcBef>
              <a:buSzPts val="2900"/>
            </a:pPr>
            <a:endParaRPr lang="nl-NL" dirty="0"/>
          </a:p>
          <a:p>
            <a:endParaRPr lang="nl-BE" dirty="0"/>
          </a:p>
        </p:txBody>
      </p:sp>
      <p:pic>
        <p:nvPicPr>
          <p:cNvPr id="4" name="Google Shape;388;g2a1ee225e8e_0_0">
            <a:extLst>
              <a:ext uri="{FF2B5EF4-FFF2-40B4-BE49-F238E27FC236}">
                <a16:creationId xmlns:a16="http://schemas.microsoft.com/office/drawing/2014/main" id="{CC62B9CB-529D-E424-4B60-126C482C4A00}"/>
              </a:ext>
            </a:extLst>
          </p:cNvPr>
          <p:cNvPicPr preferRelativeResize="0"/>
          <p:nvPr/>
        </p:nvPicPr>
        <p:blipFill rotWithShape="1">
          <a:blip r:embed="rId2">
            <a:alphaModFix/>
          </a:blip>
          <a:srcRect/>
          <a:stretch/>
        </p:blipFill>
        <p:spPr>
          <a:xfrm>
            <a:off x="0" y="6537652"/>
            <a:ext cx="12192000" cy="330339"/>
          </a:xfrm>
          <a:prstGeom prst="rect">
            <a:avLst/>
          </a:prstGeom>
          <a:noFill/>
          <a:ln>
            <a:noFill/>
          </a:ln>
        </p:spPr>
      </p:pic>
      <p:pic>
        <p:nvPicPr>
          <p:cNvPr id="5" name="Google Shape;389;g2a1ee225e8e_0_0">
            <a:extLst>
              <a:ext uri="{FF2B5EF4-FFF2-40B4-BE49-F238E27FC236}">
                <a16:creationId xmlns:a16="http://schemas.microsoft.com/office/drawing/2014/main" id="{17F8227C-25AC-31B2-8950-BD67B1485C63}"/>
              </a:ext>
            </a:extLst>
          </p:cNvPr>
          <p:cNvPicPr preferRelativeResize="0"/>
          <p:nvPr/>
        </p:nvPicPr>
        <p:blipFill rotWithShape="1">
          <a:blip r:embed="rId3">
            <a:alphaModFix/>
          </a:blip>
          <a:srcRect r="6994"/>
          <a:stretch/>
        </p:blipFill>
        <p:spPr>
          <a:xfrm>
            <a:off x="0" y="0"/>
            <a:ext cx="12192000" cy="739343"/>
          </a:xfrm>
          <a:prstGeom prst="rect">
            <a:avLst/>
          </a:prstGeom>
          <a:noFill/>
          <a:ln>
            <a:noFill/>
          </a:ln>
        </p:spPr>
      </p:pic>
      <p:pic>
        <p:nvPicPr>
          <p:cNvPr id="6" name="Google Shape;390;g2a1ee225e8e_0_0">
            <a:extLst>
              <a:ext uri="{FF2B5EF4-FFF2-40B4-BE49-F238E27FC236}">
                <a16:creationId xmlns:a16="http://schemas.microsoft.com/office/drawing/2014/main" id="{BF6CD039-FD89-BF04-D70B-565884B1B3FF}"/>
              </a:ext>
            </a:extLst>
          </p:cNvPr>
          <p:cNvPicPr preferRelativeResize="0"/>
          <p:nvPr/>
        </p:nvPicPr>
        <p:blipFill rotWithShape="1">
          <a:blip r:embed="rId4">
            <a:alphaModFix/>
          </a:blip>
          <a:srcRect/>
          <a:stretch/>
        </p:blipFill>
        <p:spPr>
          <a:xfrm>
            <a:off x="11235306" y="41271"/>
            <a:ext cx="917100" cy="917100"/>
          </a:xfrm>
          <a:prstGeom prst="ellipse">
            <a:avLst/>
          </a:prstGeom>
          <a:noFill/>
          <a:ln>
            <a:noFill/>
          </a:ln>
        </p:spPr>
      </p:pic>
    </p:spTree>
    <p:extLst>
      <p:ext uri="{BB962C8B-B14F-4D97-AF65-F5344CB8AC3E}">
        <p14:creationId xmlns:p14="http://schemas.microsoft.com/office/powerpoint/2010/main" val="458956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DDB05-EA5D-55DA-FF93-C126F5181114}"/>
              </a:ext>
            </a:extLst>
          </p:cNvPr>
          <p:cNvSpPr>
            <a:spLocks noGrp="1"/>
          </p:cNvSpPr>
          <p:nvPr>
            <p:ph type="title"/>
          </p:nvPr>
        </p:nvSpPr>
        <p:spPr/>
        <p:txBody>
          <a:bodyPr/>
          <a:lstStyle/>
          <a:p>
            <a:r>
              <a:rPr lang="nl-BE" dirty="0"/>
              <a:t>Innoveren waar nodig</a:t>
            </a:r>
          </a:p>
        </p:txBody>
      </p:sp>
      <p:sp>
        <p:nvSpPr>
          <p:cNvPr id="3" name="Tijdelijke aanduiding voor tekst 2">
            <a:extLst>
              <a:ext uri="{FF2B5EF4-FFF2-40B4-BE49-F238E27FC236}">
                <a16:creationId xmlns:a16="http://schemas.microsoft.com/office/drawing/2014/main" id="{AA25C694-2030-D3F8-7505-D110028E0BE0}"/>
              </a:ext>
            </a:extLst>
          </p:cNvPr>
          <p:cNvSpPr>
            <a:spLocks noGrp="1"/>
          </p:cNvSpPr>
          <p:nvPr>
            <p:ph type="body" idx="1"/>
          </p:nvPr>
        </p:nvSpPr>
        <p:spPr/>
        <p:txBody>
          <a:bodyPr/>
          <a:lstStyle/>
          <a:p>
            <a:pPr indent="-457200">
              <a:buSzPts val="2800"/>
            </a:pPr>
            <a:r>
              <a:rPr lang="nl-NL" sz="2800" dirty="0"/>
              <a:t>CAW Antwerpen: trajecten op maat voor mensen in een </a:t>
            </a:r>
            <a:r>
              <a:rPr lang="nl-NL" sz="2800" b="1" dirty="0"/>
              <a:t>problematische woonsituatie</a:t>
            </a:r>
          </a:p>
          <a:p>
            <a:pPr indent="-457200">
              <a:buSzPts val="2800"/>
            </a:pPr>
            <a:r>
              <a:rPr lang="nl-NL" sz="2800" dirty="0"/>
              <a:t>IN- Z vzw: </a:t>
            </a:r>
            <a:r>
              <a:rPr lang="nl-NL" sz="2800" b="1" dirty="0"/>
              <a:t>werkvloerbegeleiding en voortrajecten </a:t>
            </a:r>
            <a:r>
              <a:rPr lang="nl-NL" sz="2800" dirty="0"/>
              <a:t>voor doorstroom sociale of reguliere tewerkstelling</a:t>
            </a:r>
          </a:p>
          <a:p>
            <a:pPr indent="-457200">
              <a:buSzPts val="2800"/>
            </a:pPr>
            <a:r>
              <a:rPr lang="nl-NL" sz="2800" dirty="0"/>
              <a:t>Bethanië GGZ: begeleiding voor mensen met </a:t>
            </a:r>
            <a:r>
              <a:rPr lang="nl-NL" sz="2800" b="1" dirty="0"/>
              <a:t>ernstige en psychosociale kwetsbaarheid</a:t>
            </a:r>
          </a:p>
          <a:p>
            <a:pPr marL="501650" indent="-457200">
              <a:spcBef>
                <a:spcPts val="0"/>
              </a:spcBef>
              <a:buSzPts val="2900"/>
            </a:pPr>
            <a:endParaRPr lang="nl-NL" sz="2800" dirty="0">
              <a:latin typeface="Calibri"/>
              <a:ea typeface="Calibri"/>
              <a:cs typeface="Calibri"/>
              <a:sym typeface="Calibri"/>
            </a:endParaRPr>
          </a:p>
          <a:p>
            <a:pPr marL="958850" lvl="1" indent="-457200">
              <a:spcBef>
                <a:spcPts val="0"/>
              </a:spcBef>
              <a:buSzPts val="2900"/>
            </a:pPr>
            <a:endParaRPr lang="nl-NL" dirty="0"/>
          </a:p>
          <a:p>
            <a:endParaRPr lang="nl-BE" dirty="0"/>
          </a:p>
        </p:txBody>
      </p:sp>
      <p:pic>
        <p:nvPicPr>
          <p:cNvPr id="4" name="Google Shape;388;g2a1ee225e8e_0_0">
            <a:extLst>
              <a:ext uri="{FF2B5EF4-FFF2-40B4-BE49-F238E27FC236}">
                <a16:creationId xmlns:a16="http://schemas.microsoft.com/office/drawing/2014/main" id="{CC62B9CB-529D-E424-4B60-126C482C4A00}"/>
              </a:ext>
            </a:extLst>
          </p:cNvPr>
          <p:cNvPicPr preferRelativeResize="0"/>
          <p:nvPr/>
        </p:nvPicPr>
        <p:blipFill rotWithShape="1">
          <a:blip r:embed="rId2">
            <a:alphaModFix/>
          </a:blip>
          <a:srcRect/>
          <a:stretch/>
        </p:blipFill>
        <p:spPr>
          <a:xfrm>
            <a:off x="0" y="6537652"/>
            <a:ext cx="12192000" cy="330339"/>
          </a:xfrm>
          <a:prstGeom prst="rect">
            <a:avLst/>
          </a:prstGeom>
          <a:noFill/>
          <a:ln>
            <a:noFill/>
          </a:ln>
        </p:spPr>
      </p:pic>
      <p:pic>
        <p:nvPicPr>
          <p:cNvPr id="5" name="Google Shape;389;g2a1ee225e8e_0_0">
            <a:extLst>
              <a:ext uri="{FF2B5EF4-FFF2-40B4-BE49-F238E27FC236}">
                <a16:creationId xmlns:a16="http://schemas.microsoft.com/office/drawing/2014/main" id="{17F8227C-25AC-31B2-8950-BD67B1485C63}"/>
              </a:ext>
            </a:extLst>
          </p:cNvPr>
          <p:cNvPicPr preferRelativeResize="0"/>
          <p:nvPr/>
        </p:nvPicPr>
        <p:blipFill rotWithShape="1">
          <a:blip r:embed="rId3">
            <a:alphaModFix/>
          </a:blip>
          <a:srcRect r="6994"/>
          <a:stretch/>
        </p:blipFill>
        <p:spPr>
          <a:xfrm>
            <a:off x="0" y="0"/>
            <a:ext cx="12192000" cy="739343"/>
          </a:xfrm>
          <a:prstGeom prst="rect">
            <a:avLst/>
          </a:prstGeom>
          <a:noFill/>
          <a:ln>
            <a:noFill/>
          </a:ln>
        </p:spPr>
      </p:pic>
      <p:pic>
        <p:nvPicPr>
          <p:cNvPr id="6" name="Google Shape;390;g2a1ee225e8e_0_0">
            <a:extLst>
              <a:ext uri="{FF2B5EF4-FFF2-40B4-BE49-F238E27FC236}">
                <a16:creationId xmlns:a16="http://schemas.microsoft.com/office/drawing/2014/main" id="{BF6CD039-FD89-BF04-D70B-565884B1B3FF}"/>
              </a:ext>
            </a:extLst>
          </p:cNvPr>
          <p:cNvPicPr preferRelativeResize="0"/>
          <p:nvPr/>
        </p:nvPicPr>
        <p:blipFill rotWithShape="1">
          <a:blip r:embed="rId4">
            <a:alphaModFix/>
          </a:blip>
          <a:srcRect/>
          <a:stretch/>
        </p:blipFill>
        <p:spPr>
          <a:xfrm>
            <a:off x="11235306" y="41271"/>
            <a:ext cx="917100" cy="917100"/>
          </a:xfrm>
          <a:prstGeom prst="ellipse">
            <a:avLst/>
          </a:prstGeom>
          <a:noFill/>
          <a:ln>
            <a:noFill/>
          </a:ln>
        </p:spPr>
      </p:pic>
    </p:spTree>
    <p:extLst>
      <p:ext uri="{BB962C8B-B14F-4D97-AF65-F5344CB8AC3E}">
        <p14:creationId xmlns:p14="http://schemas.microsoft.com/office/powerpoint/2010/main" val="19672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481" name="Google Shape;481;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482" name="Google Shape;482;p12" descr="Afbeelding met tekst, cirkel, schermopname, Lettertype&#10;&#10;Automatisch gegenereerde beschrijving"/>
          <p:cNvPicPr preferRelativeResize="0"/>
          <p:nvPr/>
        </p:nvPicPr>
        <p:blipFill rotWithShape="1">
          <a:blip r:embed="rId3">
            <a:alphaModFix/>
          </a:blip>
          <a:srcRect/>
          <a:stretch/>
        </p:blipFill>
        <p:spPr>
          <a:xfrm>
            <a:off x="301752" y="186880"/>
            <a:ext cx="11558016" cy="6501384"/>
          </a:xfrm>
          <a:prstGeom prst="rect">
            <a:avLst/>
          </a:prstGeom>
          <a:noFill/>
          <a:ln>
            <a:noFill/>
          </a:ln>
        </p:spPr>
      </p:pic>
      <p:grpSp>
        <p:nvGrpSpPr>
          <p:cNvPr id="483" name="Google Shape;483;p12"/>
          <p:cNvGrpSpPr/>
          <p:nvPr/>
        </p:nvGrpSpPr>
        <p:grpSpPr>
          <a:xfrm>
            <a:off x="0" y="0"/>
            <a:ext cx="12192000" cy="958467"/>
            <a:chOff x="0" y="0"/>
            <a:chExt cx="12192000" cy="958467"/>
          </a:xfrm>
        </p:grpSpPr>
        <p:pic>
          <p:nvPicPr>
            <p:cNvPr id="484" name="Google Shape;484;p12"/>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485" name="Google Shape;485;p12"/>
            <p:cNvPicPr preferRelativeResize="0"/>
            <p:nvPr/>
          </p:nvPicPr>
          <p:blipFill rotWithShape="1">
            <a:blip r:embed="rId5">
              <a:alphaModFix/>
            </a:blip>
            <a:srcRect/>
            <a:stretch/>
          </p:blipFill>
          <p:spPr>
            <a:xfrm>
              <a:off x="11235306" y="41271"/>
              <a:ext cx="917196" cy="917196"/>
            </a:xfrm>
            <a:prstGeom prst="ellipse">
              <a:avLst/>
            </a:prstGeom>
            <a:noFill/>
            <a:ln>
              <a:noFill/>
            </a:ln>
          </p:spPr>
        </p:pic>
      </p:grpSp>
      <p:pic>
        <p:nvPicPr>
          <p:cNvPr id="486" name="Google Shape;486;p12"/>
          <p:cNvPicPr preferRelativeResize="0"/>
          <p:nvPr/>
        </p:nvPicPr>
        <p:blipFill rotWithShape="1">
          <a:blip r:embed="rId6">
            <a:alphaModFix/>
          </a:blip>
          <a:srcRect/>
          <a:stretch/>
        </p:blipFill>
        <p:spPr>
          <a:xfrm>
            <a:off x="0" y="6537652"/>
            <a:ext cx="12192000" cy="3303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8"/>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6" name="Google Shape;496;p18"/>
          <p:cNvPicPr preferRelativeResize="0"/>
          <p:nvPr/>
        </p:nvPicPr>
        <p:blipFill rotWithShape="1">
          <a:blip r:embed="rId4">
            <a:alphaModFix/>
          </a:blip>
          <a:srcRect r="6993"/>
          <a:stretch/>
        </p:blipFill>
        <p:spPr>
          <a:xfrm>
            <a:off x="0" y="0"/>
            <a:ext cx="12192000" cy="739343"/>
          </a:xfrm>
          <a:prstGeom prst="rect">
            <a:avLst/>
          </a:prstGeom>
          <a:noFill/>
          <a:ln>
            <a:noFill/>
          </a:ln>
        </p:spPr>
      </p:pic>
      <p:pic>
        <p:nvPicPr>
          <p:cNvPr id="497" name="Google Shape;497;p18"/>
          <p:cNvPicPr preferRelativeResize="0"/>
          <p:nvPr/>
        </p:nvPicPr>
        <p:blipFill rotWithShape="1">
          <a:blip r:embed="rId4">
            <a:alphaModFix/>
          </a:blip>
          <a:srcRect r="6993"/>
          <a:stretch/>
        </p:blipFill>
        <p:spPr>
          <a:xfrm>
            <a:off x="0" y="6502400"/>
            <a:ext cx="12192000" cy="73934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9"/>
          <p:cNvSpPr/>
          <p:nvPr/>
        </p:nvSpPr>
        <p:spPr>
          <a:xfrm>
            <a:off x="10454557" y="6207054"/>
            <a:ext cx="1469563" cy="427320"/>
          </a:xfrm>
          <a:custGeom>
            <a:avLst/>
            <a:gdLst/>
            <a:ahLst/>
            <a:cxnLst/>
            <a:rect l="l" t="t" r="r" b="b"/>
            <a:pathLst>
              <a:path w="2204345" h="640980" extrusionOk="0">
                <a:moveTo>
                  <a:pt x="0" y="0"/>
                </a:moveTo>
                <a:lnTo>
                  <a:pt x="2204344" y="0"/>
                </a:lnTo>
                <a:lnTo>
                  <a:pt x="2204344" y="640979"/>
                </a:lnTo>
                <a:lnTo>
                  <a:pt x="0" y="64097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07" name="Google Shape;507;p19"/>
          <p:cNvSpPr/>
          <p:nvPr/>
        </p:nvSpPr>
        <p:spPr>
          <a:xfrm>
            <a:off x="1383999" y="1680210"/>
            <a:ext cx="3497594" cy="3497579"/>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68" r="-6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08" name="Google Shape;508;p19"/>
          <p:cNvSpPr/>
          <p:nvPr/>
        </p:nvSpPr>
        <p:spPr>
          <a:xfrm>
            <a:off x="7201589" y="1496816"/>
            <a:ext cx="4507729" cy="4408242"/>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rotWithShape="1">
            <a:blip r:embed="rId5">
              <a:alphaModFix/>
            </a:blip>
            <a:stretch>
              <a:fillRect l="-22655" r="-22655"/>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09" name="Google Shape;509;p19"/>
          <p:cNvSpPr/>
          <p:nvPr/>
        </p:nvSpPr>
        <p:spPr>
          <a:xfrm>
            <a:off x="286316" y="6120899"/>
            <a:ext cx="599629" cy="599629"/>
          </a:xfrm>
          <a:custGeom>
            <a:avLst/>
            <a:gdLst/>
            <a:ahLst/>
            <a:cxnLst/>
            <a:rect l="l" t="t" r="r" b="b"/>
            <a:pathLst>
              <a:path w="899444" h="899444" extrusionOk="0">
                <a:moveTo>
                  <a:pt x="0" y="0"/>
                </a:moveTo>
                <a:lnTo>
                  <a:pt x="899444" y="0"/>
                </a:lnTo>
                <a:lnTo>
                  <a:pt x="899444" y="899445"/>
                </a:lnTo>
                <a:lnTo>
                  <a:pt x="0" y="89944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13" name="Google Shape;513;p19"/>
          <p:cNvSpPr txBox="1"/>
          <p:nvPr/>
        </p:nvSpPr>
        <p:spPr>
          <a:xfrm>
            <a:off x="952055" y="5438895"/>
            <a:ext cx="6094087" cy="76815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245"/>
              <a:buFont typeface="Arial"/>
              <a:buNone/>
            </a:pPr>
            <a:r>
              <a:rPr lang="nl-BE" sz="2245" b="0" i="0" u="none" strike="noStrike" cap="none" dirty="0">
                <a:solidFill>
                  <a:srgbClr val="000000"/>
                </a:solidFill>
                <a:latin typeface="Open Sans"/>
                <a:ea typeface="Open Sans"/>
                <a:cs typeface="Open Sans"/>
                <a:sym typeface="Open Sans"/>
              </a:rPr>
              <a:t>Digitale uitsluiting </a:t>
            </a:r>
            <a:r>
              <a:rPr lang="nl-BE" sz="2245" b="1" i="0" u="none" strike="noStrike" cap="none" dirty="0">
                <a:solidFill>
                  <a:srgbClr val="000000"/>
                </a:solidFill>
                <a:latin typeface="Open Sans"/>
                <a:ea typeface="Open Sans"/>
                <a:cs typeface="Open Sans"/>
                <a:sym typeface="Open Sans"/>
              </a:rPr>
              <a:t>maakt deel uit</a:t>
            </a:r>
            <a:r>
              <a:rPr lang="nl-BE" sz="2245" b="0" i="0" u="none" strike="noStrike" cap="none" dirty="0">
                <a:solidFill>
                  <a:srgbClr val="000000"/>
                </a:solidFill>
                <a:latin typeface="Open Sans"/>
                <a:ea typeface="Open Sans"/>
                <a:cs typeface="Open Sans"/>
                <a:sym typeface="Open Sans"/>
              </a:rPr>
              <a:t> van de </a:t>
            </a:r>
            <a:r>
              <a:rPr lang="nl-BE" sz="2245" b="1" i="0" u="none" strike="noStrike" cap="none" dirty="0">
                <a:solidFill>
                  <a:srgbClr val="000000"/>
                </a:solidFill>
                <a:latin typeface="Open Sans"/>
                <a:ea typeface="Open Sans"/>
                <a:cs typeface="Open Sans"/>
                <a:sym typeface="Open Sans"/>
              </a:rPr>
              <a:t>drempels</a:t>
            </a:r>
            <a:r>
              <a:rPr lang="nl-BE" sz="2245" b="0" i="0" u="none" strike="noStrike" cap="none" dirty="0">
                <a:solidFill>
                  <a:srgbClr val="000000"/>
                </a:solidFill>
                <a:latin typeface="Open Sans"/>
                <a:ea typeface="Open Sans"/>
                <a:cs typeface="Open Sans"/>
                <a:sym typeface="Open Sans"/>
              </a:rPr>
              <a:t> naar en op de arbeidsmarkt</a:t>
            </a:r>
            <a:endParaRPr sz="1400" b="0" i="0" u="none" strike="noStrike" cap="none" dirty="0">
              <a:solidFill>
                <a:srgbClr val="000000"/>
              </a:solidFill>
              <a:latin typeface="Arial"/>
              <a:ea typeface="Arial"/>
              <a:cs typeface="Arial"/>
              <a:sym typeface="Arial"/>
            </a:endParaRPr>
          </a:p>
        </p:txBody>
      </p:sp>
      <p:sp>
        <p:nvSpPr>
          <p:cNvPr id="514" name="Google Shape;514;p19"/>
          <p:cNvSpPr txBox="1"/>
          <p:nvPr/>
        </p:nvSpPr>
        <p:spPr>
          <a:xfrm>
            <a:off x="7561467" y="847182"/>
            <a:ext cx="3987748" cy="3466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045"/>
              <a:buFont typeface="Arial"/>
              <a:buNone/>
            </a:pPr>
            <a:r>
              <a:rPr lang="nl-BE" sz="2045" b="1" i="0" u="none" strike="noStrike" cap="none">
                <a:solidFill>
                  <a:srgbClr val="000000"/>
                </a:solidFill>
                <a:latin typeface="Open Sans"/>
                <a:ea typeface="Open Sans"/>
                <a:cs typeface="Open Sans"/>
                <a:sym typeface="Open Sans"/>
              </a:rPr>
              <a:t>54 </a:t>
            </a:r>
            <a:r>
              <a:rPr lang="nl-BE" sz="2045" b="0" i="0" u="none" strike="noStrike" cap="none">
                <a:solidFill>
                  <a:srgbClr val="000000"/>
                </a:solidFill>
                <a:latin typeface="Open Sans"/>
                <a:ea typeface="Open Sans"/>
                <a:cs typeface="Open Sans"/>
                <a:sym typeface="Open Sans"/>
              </a:rPr>
              <a:t>Digibanken in </a:t>
            </a:r>
            <a:r>
              <a:rPr lang="nl-BE" sz="2045" b="1" i="0" u="none" strike="noStrike" cap="none">
                <a:solidFill>
                  <a:srgbClr val="000000"/>
                </a:solidFill>
                <a:latin typeface="Open Sans"/>
                <a:ea typeface="Open Sans"/>
                <a:cs typeface="Open Sans"/>
                <a:sym typeface="Open Sans"/>
              </a:rPr>
              <a:t>Vlaanderen</a:t>
            </a:r>
            <a:endParaRPr sz="2045" b="1" i="0" u="none" strike="noStrike" cap="none">
              <a:solidFill>
                <a:srgbClr val="000000"/>
              </a:solidFill>
              <a:latin typeface="Open Sans"/>
              <a:ea typeface="Open Sans"/>
              <a:cs typeface="Open Sans"/>
              <a:sym typeface="Open Sans"/>
            </a:endParaRPr>
          </a:p>
        </p:txBody>
      </p:sp>
      <p:pic>
        <p:nvPicPr>
          <p:cNvPr id="515" name="Google Shape;515;p19"/>
          <p:cNvPicPr preferRelativeResize="0"/>
          <p:nvPr/>
        </p:nvPicPr>
        <p:blipFill rotWithShape="1">
          <a:blip r:embed="rId7">
            <a:alphaModFix/>
          </a:blip>
          <a:srcRect r="6993"/>
          <a:stretch/>
        </p:blipFill>
        <p:spPr>
          <a:xfrm>
            <a:off x="0" y="0"/>
            <a:ext cx="12192000" cy="739343"/>
          </a:xfrm>
          <a:prstGeom prst="rect">
            <a:avLst/>
          </a:prstGeom>
          <a:noFill/>
          <a:ln>
            <a:noFill/>
          </a:ln>
        </p:spPr>
      </p:pic>
      <p:pic>
        <p:nvPicPr>
          <p:cNvPr id="516" name="Google Shape;516;p19"/>
          <p:cNvPicPr preferRelativeResize="0"/>
          <p:nvPr/>
        </p:nvPicPr>
        <p:blipFill rotWithShape="1">
          <a:blip r:embed="rId8">
            <a:alphaModFix/>
          </a:blip>
          <a:srcRect/>
          <a:stretch/>
        </p:blipFill>
        <p:spPr>
          <a:xfrm>
            <a:off x="11235306" y="41271"/>
            <a:ext cx="917100" cy="917100"/>
          </a:xfrm>
          <a:prstGeom prst="ellipse">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pSp>
        <p:nvGrpSpPr>
          <p:cNvPr id="525" name="Google Shape;525;p20"/>
          <p:cNvGrpSpPr/>
          <p:nvPr/>
        </p:nvGrpSpPr>
        <p:grpSpPr>
          <a:xfrm>
            <a:off x="6430799" y="685800"/>
            <a:ext cx="4024870" cy="5521254"/>
            <a:chOff x="0" y="0"/>
            <a:chExt cx="4591050" cy="6297930"/>
          </a:xfrm>
        </p:grpSpPr>
        <p:sp>
          <p:nvSpPr>
            <p:cNvPr id="526" name="Google Shape;526;p20"/>
            <p:cNvSpPr/>
            <p:nvPr/>
          </p:nvSpPr>
          <p:spPr>
            <a:xfrm>
              <a:off x="0" y="0"/>
              <a:ext cx="4591050" cy="6297930"/>
            </a:xfrm>
            <a:custGeom>
              <a:avLst/>
              <a:gdLst/>
              <a:ahLst/>
              <a:cxnLst/>
              <a:rect l="l" t="t" r="r" b="b"/>
              <a:pathLst>
                <a:path w="4591050" h="6297930" extrusionOk="0">
                  <a:moveTo>
                    <a:pt x="3148330" y="1708150"/>
                  </a:moveTo>
                  <a:cubicBezTo>
                    <a:pt x="2754630" y="1708150"/>
                    <a:pt x="2396490" y="1866900"/>
                    <a:pt x="2136140" y="2124710"/>
                  </a:cubicBezTo>
                  <a:lnTo>
                    <a:pt x="1611630" y="1600200"/>
                  </a:lnTo>
                  <a:cubicBezTo>
                    <a:pt x="1778000" y="1430020"/>
                    <a:pt x="1882140" y="1197610"/>
                    <a:pt x="1882140" y="941070"/>
                  </a:cubicBezTo>
                  <a:cubicBezTo>
                    <a:pt x="1882140" y="421640"/>
                    <a:pt x="1459230" y="0"/>
                    <a:pt x="941070" y="0"/>
                  </a:cubicBezTo>
                  <a:cubicBezTo>
                    <a:pt x="422910" y="0"/>
                    <a:pt x="0" y="421640"/>
                    <a:pt x="0" y="941070"/>
                  </a:cubicBezTo>
                  <a:cubicBezTo>
                    <a:pt x="0" y="1459230"/>
                    <a:pt x="421640" y="1882140"/>
                    <a:pt x="941070" y="1882140"/>
                  </a:cubicBezTo>
                  <a:cubicBezTo>
                    <a:pt x="1160780" y="1882140"/>
                    <a:pt x="1362710" y="1805940"/>
                    <a:pt x="1524000" y="1678940"/>
                  </a:cubicBezTo>
                  <a:lnTo>
                    <a:pt x="2056130" y="2211070"/>
                  </a:lnTo>
                  <a:cubicBezTo>
                    <a:pt x="1838960" y="2463800"/>
                    <a:pt x="1708150" y="2791460"/>
                    <a:pt x="1708150" y="3148330"/>
                  </a:cubicBezTo>
                  <a:cubicBezTo>
                    <a:pt x="1708150" y="3549650"/>
                    <a:pt x="1873250" y="3914140"/>
                    <a:pt x="2139950" y="4175760"/>
                  </a:cubicBezTo>
                  <a:lnTo>
                    <a:pt x="1614170" y="4701540"/>
                  </a:lnTo>
                  <a:cubicBezTo>
                    <a:pt x="1442720" y="4526280"/>
                    <a:pt x="1203960" y="4417060"/>
                    <a:pt x="941070" y="4417060"/>
                  </a:cubicBezTo>
                  <a:cubicBezTo>
                    <a:pt x="421640" y="4415790"/>
                    <a:pt x="0" y="4838700"/>
                    <a:pt x="0" y="5356860"/>
                  </a:cubicBezTo>
                  <a:cubicBezTo>
                    <a:pt x="0" y="5875020"/>
                    <a:pt x="421640" y="6297930"/>
                    <a:pt x="941070" y="6297930"/>
                  </a:cubicBezTo>
                  <a:cubicBezTo>
                    <a:pt x="1459230" y="6297930"/>
                    <a:pt x="1882140" y="5876290"/>
                    <a:pt x="1882140" y="5356860"/>
                  </a:cubicBezTo>
                  <a:cubicBezTo>
                    <a:pt x="1882140" y="5144770"/>
                    <a:pt x="1811020" y="4947920"/>
                    <a:pt x="1692910" y="4790440"/>
                  </a:cubicBezTo>
                  <a:lnTo>
                    <a:pt x="2228850" y="4254500"/>
                  </a:lnTo>
                  <a:cubicBezTo>
                    <a:pt x="2479040" y="4462780"/>
                    <a:pt x="2800350" y="4588509"/>
                    <a:pt x="3150870" y="4588509"/>
                  </a:cubicBezTo>
                  <a:cubicBezTo>
                    <a:pt x="3945890" y="4588509"/>
                    <a:pt x="4591050" y="3942080"/>
                    <a:pt x="4591050" y="3148330"/>
                  </a:cubicBezTo>
                  <a:cubicBezTo>
                    <a:pt x="4589780" y="2354580"/>
                    <a:pt x="3943350" y="1708150"/>
                    <a:pt x="3148330" y="1708150"/>
                  </a:cubicBezTo>
                  <a:close/>
                </a:path>
              </a:pathLst>
            </a:custGeom>
            <a:solidFill>
              <a:srgbClr val="EE826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27" name="Google Shape;527;p20"/>
            <p:cNvSpPr/>
            <p:nvPr/>
          </p:nvSpPr>
          <p:spPr>
            <a:xfrm>
              <a:off x="118110" y="4533900"/>
              <a:ext cx="1645920" cy="1645920"/>
            </a:xfrm>
            <a:custGeom>
              <a:avLst/>
              <a:gdLst/>
              <a:ahLst/>
              <a:cxnLst/>
              <a:rect l="l" t="t" r="r" b="b"/>
              <a:pathLst>
                <a:path w="1645920" h="1645920" extrusionOk="0">
                  <a:moveTo>
                    <a:pt x="822960" y="1645920"/>
                  </a:moveTo>
                  <a:cubicBezTo>
                    <a:pt x="369570" y="1645920"/>
                    <a:pt x="0" y="1277620"/>
                    <a:pt x="0" y="822960"/>
                  </a:cubicBezTo>
                  <a:cubicBezTo>
                    <a:pt x="0" y="368300"/>
                    <a:pt x="368300" y="0"/>
                    <a:pt x="822960" y="0"/>
                  </a:cubicBezTo>
                  <a:cubicBezTo>
                    <a:pt x="1276350" y="0"/>
                    <a:pt x="1645920" y="368300"/>
                    <a:pt x="1645920" y="822960"/>
                  </a:cubicBezTo>
                  <a:cubicBezTo>
                    <a:pt x="1645920" y="1277620"/>
                    <a:pt x="1276350" y="1645920"/>
                    <a:pt x="822960" y="1645920"/>
                  </a:cubicBezTo>
                  <a:close/>
                </a:path>
              </a:pathLst>
            </a:custGeom>
            <a:blipFill rotWithShape="1">
              <a:blip r:embed="rId3">
                <a:alphaModFix/>
              </a:blip>
              <a:stretch>
                <a:fillRect l="-15049" r="-15048"/>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28" name="Google Shape;528;p20"/>
            <p:cNvSpPr/>
            <p:nvPr/>
          </p:nvSpPr>
          <p:spPr>
            <a:xfrm>
              <a:off x="118110" y="118110"/>
              <a:ext cx="1645920" cy="1644650"/>
            </a:xfrm>
            <a:custGeom>
              <a:avLst/>
              <a:gdLst/>
              <a:ahLst/>
              <a:cxnLst/>
              <a:rect l="l" t="t" r="r" b="b"/>
              <a:pathLst>
                <a:path w="1645920" h="1644650" extrusionOk="0">
                  <a:moveTo>
                    <a:pt x="0" y="822960"/>
                  </a:moveTo>
                  <a:cubicBezTo>
                    <a:pt x="0" y="369570"/>
                    <a:pt x="368300" y="0"/>
                    <a:pt x="822960" y="0"/>
                  </a:cubicBezTo>
                  <a:cubicBezTo>
                    <a:pt x="1276350" y="0"/>
                    <a:pt x="1645920" y="368300"/>
                    <a:pt x="1645920" y="822960"/>
                  </a:cubicBezTo>
                  <a:cubicBezTo>
                    <a:pt x="1645920" y="1060450"/>
                    <a:pt x="1544320" y="1273810"/>
                    <a:pt x="1384300" y="1423670"/>
                  </a:cubicBezTo>
                  <a:cubicBezTo>
                    <a:pt x="1377950" y="1426210"/>
                    <a:pt x="1371600" y="1430020"/>
                    <a:pt x="1366520" y="1436370"/>
                  </a:cubicBezTo>
                  <a:cubicBezTo>
                    <a:pt x="1362710" y="1440180"/>
                    <a:pt x="1360170" y="1443990"/>
                    <a:pt x="1357630" y="1447800"/>
                  </a:cubicBezTo>
                  <a:cubicBezTo>
                    <a:pt x="1214120" y="1569720"/>
                    <a:pt x="1027430" y="1644650"/>
                    <a:pt x="824230" y="1644650"/>
                  </a:cubicBezTo>
                  <a:cubicBezTo>
                    <a:pt x="369570" y="1644650"/>
                    <a:pt x="0" y="1276350"/>
                    <a:pt x="0" y="822960"/>
                  </a:cubicBezTo>
                  <a:close/>
                </a:path>
              </a:pathLst>
            </a:custGeom>
            <a:blipFill rotWithShape="1">
              <a:blip r:embed="rId4">
                <a:alphaModFix/>
              </a:blip>
              <a:stretch>
                <a:fillRect l="-30538" r="-3053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29" name="Google Shape;529;p20"/>
            <p:cNvSpPr/>
            <p:nvPr/>
          </p:nvSpPr>
          <p:spPr>
            <a:xfrm>
              <a:off x="1826260" y="1827530"/>
              <a:ext cx="2644140" cy="2644140"/>
            </a:xfrm>
            <a:custGeom>
              <a:avLst/>
              <a:gdLst/>
              <a:ahLst/>
              <a:cxnLst/>
              <a:rect l="l" t="t" r="r" b="b"/>
              <a:pathLst>
                <a:path w="2644140" h="2644140" extrusionOk="0">
                  <a:moveTo>
                    <a:pt x="1322070" y="2644140"/>
                  </a:moveTo>
                  <a:cubicBezTo>
                    <a:pt x="593090" y="2644140"/>
                    <a:pt x="0" y="2051050"/>
                    <a:pt x="0" y="1322070"/>
                  </a:cubicBezTo>
                  <a:cubicBezTo>
                    <a:pt x="0" y="593090"/>
                    <a:pt x="593090" y="0"/>
                    <a:pt x="1322070" y="0"/>
                  </a:cubicBezTo>
                  <a:cubicBezTo>
                    <a:pt x="2051050" y="0"/>
                    <a:pt x="2644140" y="593090"/>
                    <a:pt x="2644140" y="1322070"/>
                  </a:cubicBezTo>
                  <a:cubicBezTo>
                    <a:pt x="2644140" y="2051050"/>
                    <a:pt x="2052320" y="2644140"/>
                    <a:pt x="1322070" y="2644140"/>
                  </a:cubicBezTo>
                  <a:close/>
                </a:path>
              </a:pathLst>
            </a:custGeom>
            <a:blipFill rotWithShape="1">
              <a:blip r:embed="rId5">
                <a:alphaModFix/>
              </a:blip>
              <a:stretch>
                <a:fillRect l="-16718" r="-16716"/>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sp>
        <p:nvSpPr>
          <p:cNvPr id="530" name="Google Shape;530;p20"/>
          <p:cNvSpPr/>
          <p:nvPr/>
        </p:nvSpPr>
        <p:spPr>
          <a:xfrm>
            <a:off x="1279980" y="1261905"/>
            <a:ext cx="4042359" cy="4042359"/>
          </a:xfrm>
          <a:custGeom>
            <a:avLst/>
            <a:gdLst/>
            <a:ahLst/>
            <a:cxnLst/>
            <a:rect l="l" t="t" r="r" b="b"/>
            <a:pathLst>
              <a:path w="6063538" h="6063538" extrusionOk="0">
                <a:moveTo>
                  <a:pt x="0" y="0"/>
                </a:moveTo>
                <a:lnTo>
                  <a:pt x="6063539" y="0"/>
                </a:lnTo>
                <a:lnTo>
                  <a:pt x="6063539" y="6063538"/>
                </a:lnTo>
                <a:lnTo>
                  <a:pt x="0" y="606353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31" name="Google Shape;531;p20"/>
          <p:cNvSpPr/>
          <p:nvPr/>
        </p:nvSpPr>
        <p:spPr>
          <a:xfrm>
            <a:off x="10454557" y="6207054"/>
            <a:ext cx="1469563" cy="427320"/>
          </a:xfrm>
          <a:custGeom>
            <a:avLst/>
            <a:gdLst/>
            <a:ahLst/>
            <a:cxnLst/>
            <a:rect l="l" t="t" r="r" b="b"/>
            <a:pathLst>
              <a:path w="2204345" h="640980" extrusionOk="0">
                <a:moveTo>
                  <a:pt x="0" y="0"/>
                </a:moveTo>
                <a:lnTo>
                  <a:pt x="2204344" y="0"/>
                </a:lnTo>
                <a:lnTo>
                  <a:pt x="2204344" y="640979"/>
                </a:lnTo>
                <a:lnTo>
                  <a:pt x="0" y="6409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32" name="Google Shape;532;p20"/>
          <p:cNvSpPr/>
          <p:nvPr/>
        </p:nvSpPr>
        <p:spPr>
          <a:xfrm>
            <a:off x="286316" y="6120899"/>
            <a:ext cx="599629" cy="599629"/>
          </a:xfrm>
          <a:custGeom>
            <a:avLst/>
            <a:gdLst/>
            <a:ahLst/>
            <a:cxnLst/>
            <a:rect l="l" t="t" r="r" b="b"/>
            <a:pathLst>
              <a:path w="899444" h="899444" extrusionOk="0">
                <a:moveTo>
                  <a:pt x="0" y="0"/>
                </a:moveTo>
                <a:lnTo>
                  <a:pt x="899444" y="0"/>
                </a:lnTo>
                <a:lnTo>
                  <a:pt x="899444" y="899445"/>
                </a:lnTo>
                <a:lnTo>
                  <a:pt x="0" y="89944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36" name="Google Shape;536;p20"/>
          <p:cNvSpPr txBox="1"/>
          <p:nvPr/>
        </p:nvSpPr>
        <p:spPr>
          <a:xfrm>
            <a:off x="1144452" y="5733426"/>
            <a:ext cx="4951549" cy="37061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245"/>
              <a:buFont typeface="Arial"/>
              <a:buNone/>
            </a:pPr>
            <a:r>
              <a:rPr lang="nl-BE" sz="2245" b="0" i="0" u="none" strike="noStrike" cap="none" dirty="0" err="1">
                <a:solidFill>
                  <a:srgbClr val="000000"/>
                </a:solidFill>
                <a:latin typeface="Open Sans"/>
                <a:ea typeface="Open Sans"/>
                <a:cs typeface="Open Sans"/>
                <a:sym typeface="Open Sans"/>
              </a:rPr>
              <a:t>Digibank</a:t>
            </a:r>
            <a:r>
              <a:rPr lang="nl-BE" sz="2245" b="0" i="0" u="none" strike="noStrike" cap="none" dirty="0">
                <a:solidFill>
                  <a:srgbClr val="000000"/>
                </a:solidFill>
                <a:latin typeface="Open Sans"/>
                <a:ea typeface="Open Sans"/>
                <a:cs typeface="Open Sans"/>
                <a:sym typeface="Open Sans"/>
              </a:rPr>
              <a:t> als een digitaal </a:t>
            </a:r>
            <a:r>
              <a:rPr lang="nl-BE" sz="2245" b="1" i="0" u="none" strike="noStrike" cap="none" dirty="0">
                <a:solidFill>
                  <a:srgbClr val="000000"/>
                </a:solidFill>
                <a:latin typeface="Open Sans"/>
                <a:ea typeface="Open Sans"/>
                <a:cs typeface="Open Sans"/>
                <a:sym typeface="Open Sans"/>
              </a:rPr>
              <a:t>ecosysteem</a:t>
            </a:r>
            <a:endParaRPr sz="1400" b="0" i="0" u="none" strike="noStrike" cap="none" dirty="0">
              <a:solidFill>
                <a:srgbClr val="000000"/>
              </a:solidFill>
              <a:latin typeface="Arial"/>
              <a:ea typeface="Arial"/>
              <a:cs typeface="Arial"/>
              <a:sym typeface="Arial"/>
            </a:endParaRPr>
          </a:p>
        </p:txBody>
      </p:sp>
      <p:sp>
        <p:nvSpPr>
          <p:cNvPr id="537" name="Google Shape;537;p20"/>
          <p:cNvSpPr txBox="1"/>
          <p:nvPr/>
        </p:nvSpPr>
        <p:spPr>
          <a:xfrm>
            <a:off x="3804077" y="3209863"/>
            <a:ext cx="4951549" cy="37247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245"/>
              <a:buFont typeface="Arial"/>
              <a:buNone/>
            </a:pPr>
            <a:r>
              <a:rPr lang="nl-BE" sz="2245" b="0" i="0" u="none" strike="noStrike" cap="none">
                <a:solidFill>
                  <a:srgbClr val="000000"/>
                </a:solidFill>
                <a:latin typeface="Open Sans"/>
                <a:ea typeface="Open Sans"/>
                <a:cs typeface="Open Sans"/>
                <a:sym typeface="Open Sans"/>
              </a:rPr>
              <a:t>Digitale vragenuurtjes</a:t>
            </a:r>
            <a:endParaRPr sz="2245" b="0" i="0" u="none" strike="noStrike" cap="none">
              <a:solidFill>
                <a:srgbClr val="000000"/>
              </a:solidFill>
              <a:latin typeface="Open Sans"/>
              <a:ea typeface="Open Sans"/>
              <a:cs typeface="Open Sans"/>
              <a:sym typeface="Open Sans"/>
            </a:endParaRPr>
          </a:p>
        </p:txBody>
      </p:sp>
      <p:sp>
        <p:nvSpPr>
          <p:cNvPr id="538" name="Google Shape;538;p20"/>
          <p:cNvSpPr txBox="1"/>
          <p:nvPr/>
        </p:nvSpPr>
        <p:spPr>
          <a:xfrm>
            <a:off x="7240452" y="5253464"/>
            <a:ext cx="4951549" cy="37247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245"/>
              <a:buFont typeface="Arial"/>
              <a:buNone/>
            </a:pPr>
            <a:r>
              <a:rPr lang="nl-BE" sz="2245" b="0" i="0" u="none" strike="noStrike" cap="none">
                <a:solidFill>
                  <a:srgbClr val="000000"/>
                </a:solidFill>
                <a:latin typeface="Open Sans"/>
                <a:ea typeface="Open Sans"/>
                <a:cs typeface="Open Sans"/>
                <a:sym typeface="Open Sans"/>
              </a:rPr>
              <a:t>Uitleen laptops</a:t>
            </a:r>
            <a:endParaRPr sz="1400" b="0" i="0" u="none" strike="noStrike" cap="none">
              <a:solidFill>
                <a:srgbClr val="000000"/>
              </a:solidFill>
              <a:latin typeface="Arial"/>
              <a:ea typeface="Arial"/>
              <a:cs typeface="Arial"/>
              <a:sym typeface="Arial"/>
            </a:endParaRPr>
          </a:p>
        </p:txBody>
      </p:sp>
      <p:sp>
        <p:nvSpPr>
          <p:cNvPr id="539" name="Google Shape;539;p20"/>
          <p:cNvSpPr txBox="1"/>
          <p:nvPr/>
        </p:nvSpPr>
        <p:spPr>
          <a:xfrm>
            <a:off x="7756870" y="1211105"/>
            <a:ext cx="4951549" cy="37247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245"/>
              <a:buFont typeface="Arial"/>
              <a:buNone/>
            </a:pPr>
            <a:r>
              <a:rPr lang="nl-BE" sz="2245" b="0" i="0" u="none" strike="noStrike" cap="none">
                <a:solidFill>
                  <a:srgbClr val="000000"/>
                </a:solidFill>
                <a:latin typeface="Open Sans"/>
                <a:ea typeface="Open Sans"/>
                <a:cs typeface="Open Sans"/>
                <a:sym typeface="Open Sans"/>
              </a:rPr>
              <a:t>Vorming &amp; workshops</a:t>
            </a:r>
            <a:endParaRPr sz="1400" b="0" i="0" u="none" strike="noStrike" cap="none">
              <a:solidFill>
                <a:srgbClr val="000000"/>
              </a:solidFill>
              <a:latin typeface="Arial"/>
              <a:ea typeface="Arial"/>
              <a:cs typeface="Arial"/>
              <a:sym typeface="Arial"/>
            </a:endParaRPr>
          </a:p>
        </p:txBody>
      </p:sp>
      <p:pic>
        <p:nvPicPr>
          <p:cNvPr id="540" name="Google Shape;540;p20"/>
          <p:cNvPicPr preferRelativeResize="0"/>
          <p:nvPr/>
        </p:nvPicPr>
        <p:blipFill rotWithShape="1">
          <a:blip r:embed="rId9">
            <a:alphaModFix/>
          </a:blip>
          <a:srcRect r="6993"/>
          <a:stretch/>
        </p:blipFill>
        <p:spPr>
          <a:xfrm>
            <a:off x="0" y="0"/>
            <a:ext cx="12192000" cy="739343"/>
          </a:xfrm>
          <a:prstGeom prst="rect">
            <a:avLst/>
          </a:prstGeom>
          <a:noFill/>
          <a:ln>
            <a:noFill/>
          </a:ln>
        </p:spPr>
      </p:pic>
      <p:pic>
        <p:nvPicPr>
          <p:cNvPr id="541" name="Google Shape;541;p20"/>
          <p:cNvPicPr preferRelativeResize="0"/>
          <p:nvPr/>
        </p:nvPicPr>
        <p:blipFill rotWithShape="1">
          <a:blip r:embed="rId10">
            <a:alphaModFix/>
          </a:blip>
          <a:srcRect/>
          <a:stretch/>
        </p:blipFill>
        <p:spPr>
          <a:xfrm>
            <a:off x="11235306" y="41271"/>
            <a:ext cx="917100" cy="917100"/>
          </a:xfrm>
          <a:prstGeom prst="ellipse">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1"/>
          <p:cNvSpPr/>
          <p:nvPr/>
        </p:nvSpPr>
        <p:spPr>
          <a:xfrm>
            <a:off x="10454557" y="6207054"/>
            <a:ext cx="1469563" cy="427320"/>
          </a:xfrm>
          <a:custGeom>
            <a:avLst/>
            <a:gdLst/>
            <a:ahLst/>
            <a:cxnLst/>
            <a:rect l="l" t="t" r="r" b="b"/>
            <a:pathLst>
              <a:path w="2204345" h="640980" extrusionOk="0">
                <a:moveTo>
                  <a:pt x="0" y="0"/>
                </a:moveTo>
                <a:lnTo>
                  <a:pt x="2204344" y="0"/>
                </a:lnTo>
                <a:lnTo>
                  <a:pt x="2204344" y="640979"/>
                </a:lnTo>
                <a:lnTo>
                  <a:pt x="0" y="64097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1" name="Google Shape;551;p21"/>
          <p:cNvSpPr/>
          <p:nvPr/>
        </p:nvSpPr>
        <p:spPr>
          <a:xfrm>
            <a:off x="2209471" y="1244940"/>
            <a:ext cx="7773057" cy="4368120"/>
          </a:xfrm>
          <a:custGeom>
            <a:avLst/>
            <a:gdLst/>
            <a:ahLst/>
            <a:cxnLst/>
            <a:rect l="l" t="t" r="r" b="b"/>
            <a:pathLst>
              <a:path w="11659586" h="6552180" extrusionOk="0">
                <a:moveTo>
                  <a:pt x="0" y="0"/>
                </a:moveTo>
                <a:lnTo>
                  <a:pt x="11659586" y="0"/>
                </a:lnTo>
                <a:lnTo>
                  <a:pt x="11659586" y="6552180"/>
                </a:lnTo>
                <a:lnTo>
                  <a:pt x="0" y="655218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2" name="Google Shape;552;p21"/>
          <p:cNvSpPr/>
          <p:nvPr/>
        </p:nvSpPr>
        <p:spPr>
          <a:xfrm>
            <a:off x="286316" y="6120899"/>
            <a:ext cx="599629" cy="599629"/>
          </a:xfrm>
          <a:custGeom>
            <a:avLst/>
            <a:gdLst/>
            <a:ahLst/>
            <a:cxnLst/>
            <a:rect l="l" t="t" r="r" b="b"/>
            <a:pathLst>
              <a:path w="899444" h="899444" extrusionOk="0">
                <a:moveTo>
                  <a:pt x="0" y="0"/>
                </a:moveTo>
                <a:lnTo>
                  <a:pt x="899444" y="0"/>
                </a:lnTo>
                <a:lnTo>
                  <a:pt x="899444" y="899445"/>
                </a:lnTo>
                <a:lnTo>
                  <a:pt x="0" y="8994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3" name="Google Shape;553;p21"/>
          <p:cNvSpPr/>
          <p:nvPr/>
        </p:nvSpPr>
        <p:spPr>
          <a:xfrm>
            <a:off x="488032" y="1410195"/>
            <a:ext cx="1412002" cy="877975"/>
          </a:xfrm>
          <a:custGeom>
            <a:avLst/>
            <a:gdLst/>
            <a:ahLst/>
            <a:cxnLst/>
            <a:rect l="l" t="t" r="r" b="b"/>
            <a:pathLst>
              <a:path w="2118003" h="1316963" extrusionOk="0">
                <a:moveTo>
                  <a:pt x="0" y="0"/>
                </a:moveTo>
                <a:lnTo>
                  <a:pt x="2118002" y="0"/>
                </a:lnTo>
                <a:lnTo>
                  <a:pt x="2118002" y="1316963"/>
                </a:lnTo>
                <a:lnTo>
                  <a:pt x="0" y="1316963"/>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4" name="Google Shape;554;p21"/>
          <p:cNvSpPr/>
          <p:nvPr/>
        </p:nvSpPr>
        <p:spPr>
          <a:xfrm>
            <a:off x="412619" y="2566070"/>
            <a:ext cx="1487415" cy="669450"/>
          </a:xfrm>
          <a:custGeom>
            <a:avLst/>
            <a:gdLst/>
            <a:ahLst/>
            <a:cxnLst/>
            <a:rect l="l" t="t" r="r" b="b"/>
            <a:pathLst>
              <a:path w="2231123" h="1004175" extrusionOk="0">
                <a:moveTo>
                  <a:pt x="0" y="0"/>
                </a:moveTo>
                <a:lnTo>
                  <a:pt x="2231122" y="0"/>
                </a:lnTo>
                <a:lnTo>
                  <a:pt x="2231122" y="1004175"/>
                </a:lnTo>
                <a:lnTo>
                  <a:pt x="0" y="1004175"/>
                </a:lnTo>
                <a:lnTo>
                  <a:pt x="0" y="0"/>
                </a:lnTo>
                <a:close/>
              </a:path>
            </a:pathLst>
          </a:custGeom>
          <a:blipFill rotWithShape="1">
            <a:blip r:embed="rId7">
              <a:alphaModFix/>
            </a:blip>
            <a:stretch>
              <a:fillRect b="-308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5" name="Google Shape;555;p21"/>
          <p:cNvSpPr/>
          <p:nvPr/>
        </p:nvSpPr>
        <p:spPr>
          <a:xfrm>
            <a:off x="436879" y="3523365"/>
            <a:ext cx="1410689" cy="604581"/>
          </a:xfrm>
          <a:custGeom>
            <a:avLst/>
            <a:gdLst/>
            <a:ahLst/>
            <a:cxnLst/>
            <a:rect l="l" t="t" r="r" b="b"/>
            <a:pathLst>
              <a:path w="2116034" h="906872" extrusionOk="0">
                <a:moveTo>
                  <a:pt x="0" y="0"/>
                </a:moveTo>
                <a:lnTo>
                  <a:pt x="2116034" y="0"/>
                </a:lnTo>
                <a:lnTo>
                  <a:pt x="2116034" y="906872"/>
                </a:lnTo>
                <a:lnTo>
                  <a:pt x="0" y="90687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6" name="Google Shape;556;p21"/>
          <p:cNvSpPr/>
          <p:nvPr/>
        </p:nvSpPr>
        <p:spPr>
          <a:xfrm>
            <a:off x="286316" y="4413696"/>
            <a:ext cx="1711817" cy="485281"/>
          </a:xfrm>
          <a:custGeom>
            <a:avLst/>
            <a:gdLst/>
            <a:ahLst/>
            <a:cxnLst/>
            <a:rect l="l" t="t" r="r" b="b"/>
            <a:pathLst>
              <a:path w="2567725" h="727922" extrusionOk="0">
                <a:moveTo>
                  <a:pt x="0" y="0"/>
                </a:moveTo>
                <a:lnTo>
                  <a:pt x="2567725" y="0"/>
                </a:lnTo>
                <a:lnTo>
                  <a:pt x="2567725" y="727922"/>
                </a:lnTo>
                <a:lnTo>
                  <a:pt x="0" y="727922"/>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557" name="Google Shape;557;p21"/>
          <p:cNvSpPr txBox="1"/>
          <p:nvPr/>
        </p:nvSpPr>
        <p:spPr>
          <a:xfrm>
            <a:off x="286316" y="5133927"/>
            <a:ext cx="1679803" cy="515975"/>
          </a:xfrm>
          <a:prstGeom prst="rect">
            <a:avLst/>
          </a:prstGeom>
          <a:noFill/>
          <a:ln>
            <a:noFill/>
          </a:ln>
        </p:spPr>
        <p:txBody>
          <a:bodyPr spcFirstLastPara="1" wrap="square" lIns="0" tIns="0" rIns="0" bIns="0" anchor="t" anchorCtr="0">
            <a:spAutoFit/>
          </a:bodyPr>
          <a:lstStyle/>
          <a:p>
            <a:pPr marL="0" marR="0" lvl="0" indent="0" algn="ctr" rtl="0">
              <a:lnSpc>
                <a:spcPct val="140041"/>
              </a:lnSpc>
              <a:spcBef>
                <a:spcPts val="0"/>
              </a:spcBef>
              <a:spcAft>
                <a:spcPts val="0"/>
              </a:spcAft>
              <a:buClr>
                <a:srgbClr val="000000"/>
              </a:buClr>
              <a:buSzPts val="2395"/>
              <a:buFont typeface="Arial"/>
              <a:buNone/>
            </a:pPr>
            <a:r>
              <a:rPr lang="nl-BE" sz="2395" b="1" i="0" u="none" strike="noStrike" cap="none" dirty="0">
                <a:solidFill>
                  <a:srgbClr val="000000"/>
                </a:solidFill>
                <a:latin typeface="Open Sans"/>
                <a:ea typeface="Open Sans"/>
                <a:cs typeface="Open Sans"/>
                <a:sym typeface="Open Sans"/>
              </a:rPr>
              <a:t>Maatwerk</a:t>
            </a:r>
            <a:endParaRPr sz="1400" b="0" i="0" u="none" strike="noStrike" cap="none" dirty="0">
              <a:solidFill>
                <a:srgbClr val="000000"/>
              </a:solidFill>
              <a:latin typeface="Arial"/>
              <a:ea typeface="Arial"/>
              <a:cs typeface="Arial"/>
              <a:sym typeface="Arial"/>
            </a:endParaRPr>
          </a:p>
        </p:txBody>
      </p:sp>
      <p:sp>
        <p:nvSpPr>
          <p:cNvPr id="558" name="Google Shape;558;p21"/>
          <p:cNvSpPr txBox="1"/>
          <p:nvPr/>
        </p:nvSpPr>
        <p:spPr>
          <a:xfrm>
            <a:off x="2404872" y="5613060"/>
            <a:ext cx="6707902" cy="670183"/>
          </a:xfrm>
          <a:prstGeom prst="rect">
            <a:avLst/>
          </a:prstGeom>
          <a:noFill/>
          <a:ln>
            <a:noFill/>
          </a:ln>
        </p:spPr>
        <p:txBody>
          <a:bodyPr spcFirstLastPara="1" wrap="square" lIns="0" tIns="0" rIns="0" bIns="0" anchor="t" anchorCtr="0">
            <a:spAutoFit/>
          </a:bodyPr>
          <a:lstStyle/>
          <a:p>
            <a:pPr marL="0" marR="0" lvl="0" indent="0" algn="ctr" rtl="0">
              <a:lnSpc>
                <a:spcPct val="140019"/>
              </a:lnSpc>
              <a:spcBef>
                <a:spcPts val="0"/>
              </a:spcBef>
              <a:spcAft>
                <a:spcPts val="0"/>
              </a:spcAft>
              <a:buClr>
                <a:srgbClr val="000000"/>
              </a:buClr>
              <a:buSzPts val="3111"/>
              <a:buFont typeface="Arial"/>
              <a:buNone/>
            </a:pPr>
            <a:r>
              <a:rPr lang="nl-BE" sz="3111" b="0" i="0" u="none" strike="noStrike" cap="none" dirty="0">
                <a:solidFill>
                  <a:schemeClr val="dk1"/>
                </a:solidFill>
                <a:latin typeface="Open Sans"/>
                <a:ea typeface="Open Sans"/>
                <a:cs typeface="Open Sans"/>
                <a:sym typeface="Open Sans"/>
              </a:rPr>
              <a:t>Hoe kunnen we </a:t>
            </a:r>
            <a:r>
              <a:rPr lang="nl-BE" sz="3111" b="1" i="0" u="none" strike="noStrike" cap="none" dirty="0">
                <a:solidFill>
                  <a:schemeClr val="dk1"/>
                </a:solidFill>
                <a:latin typeface="Open Sans"/>
                <a:ea typeface="Open Sans"/>
                <a:cs typeface="Open Sans"/>
                <a:sym typeface="Open Sans"/>
              </a:rPr>
              <a:t>elkaar versterken</a:t>
            </a:r>
            <a:r>
              <a:rPr lang="nl-BE" sz="3111" b="0" i="0" u="none" strike="noStrike" cap="none" dirty="0">
                <a:solidFill>
                  <a:schemeClr val="dk1"/>
                </a:solidFill>
                <a:latin typeface="Open Sans"/>
                <a:ea typeface="Open Sans"/>
                <a:cs typeface="Open Sans"/>
                <a:sym typeface="Open Sans"/>
              </a:rPr>
              <a:t>?</a:t>
            </a:r>
            <a:endParaRPr sz="1400" b="0" i="0" u="none" strike="noStrike" cap="none" dirty="0">
              <a:solidFill>
                <a:srgbClr val="000000"/>
              </a:solidFill>
              <a:latin typeface="Arial"/>
              <a:ea typeface="Arial"/>
              <a:cs typeface="Arial"/>
              <a:sym typeface="Arial"/>
            </a:endParaRPr>
          </a:p>
        </p:txBody>
      </p:sp>
      <p:pic>
        <p:nvPicPr>
          <p:cNvPr id="559" name="Google Shape;559;p21"/>
          <p:cNvPicPr preferRelativeResize="0"/>
          <p:nvPr/>
        </p:nvPicPr>
        <p:blipFill rotWithShape="1">
          <a:blip r:embed="rId10">
            <a:alphaModFix/>
          </a:blip>
          <a:srcRect r="6993"/>
          <a:stretch/>
        </p:blipFill>
        <p:spPr>
          <a:xfrm>
            <a:off x="0" y="0"/>
            <a:ext cx="12192000" cy="739343"/>
          </a:xfrm>
          <a:prstGeom prst="rect">
            <a:avLst/>
          </a:prstGeom>
          <a:noFill/>
          <a:ln>
            <a:noFill/>
          </a:ln>
        </p:spPr>
      </p:pic>
      <p:pic>
        <p:nvPicPr>
          <p:cNvPr id="560" name="Google Shape;560;p21"/>
          <p:cNvPicPr preferRelativeResize="0"/>
          <p:nvPr/>
        </p:nvPicPr>
        <p:blipFill rotWithShape="1">
          <a:blip r:embed="rId11">
            <a:alphaModFix/>
          </a:blip>
          <a:srcRect/>
          <a:stretch/>
        </p:blipFill>
        <p:spPr>
          <a:xfrm>
            <a:off x="11235306" y="41271"/>
            <a:ext cx="917100" cy="9171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4"/>
          <p:cNvPicPr preferRelativeResize="0"/>
          <p:nvPr/>
        </p:nvPicPr>
        <p:blipFill rotWithShape="1">
          <a:blip r:embed="rId3">
            <a:alphaModFix/>
          </a:blip>
          <a:srcRect/>
          <a:stretch/>
        </p:blipFill>
        <p:spPr>
          <a:xfrm>
            <a:off x="0" y="6537652"/>
            <a:ext cx="12192000" cy="330339"/>
          </a:xfrm>
          <a:prstGeom prst="rect">
            <a:avLst/>
          </a:prstGeom>
          <a:noFill/>
          <a:ln>
            <a:noFill/>
          </a:ln>
        </p:spPr>
      </p:pic>
      <p:sp>
        <p:nvSpPr>
          <p:cNvPr id="115" name="Google Shape;115;p4"/>
          <p:cNvSpPr txBox="1"/>
          <p:nvPr/>
        </p:nvSpPr>
        <p:spPr>
          <a:xfrm>
            <a:off x="6515877" y="1889129"/>
            <a:ext cx="5257800" cy="4450081"/>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600"/>
              <a:buFont typeface="Arial"/>
              <a:buNone/>
            </a:pPr>
            <a:endParaRPr sz="1600" b="1" i="0" u="none" strike="noStrike" cap="none">
              <a:solidFill>
                <a:srgbClr val="202124"/>
              </a:solidFill>
              <a:latin typeface="Calibri"/>
              <a:ea typeface="Calibri"/>
              <a:cs typeface="Calibri"/>
              <a:sym typeface="Calibri"/>
            </a:endParaRPr>
          </a:p>
        </p:txBody>
      </p:sp>
      <p:grpSp>
        <p:nvGrpSpPr>
          <p:cNvPr id="116" name="Google Shape;116;p4"/>
          <p:cNvGrpSpPr/>
          <p:nvPr/>
        </p:nvGrpSpPr>
        <p:grpSpPr>
          <a:xfrm>
            <a:off x="0" y="0"/>
            <a:ext cx="12192000" cy="958467"/>
            <a:chOff x="0" y="0"/>
            <a:chExt cx="12192000" cy="958467"/>
          </a:xfrm>
        </p:grpSpPr>
        <p:pic>
          <p:nvPicPr>
            <p:cNvPr id="117" name="Google Shape;117;p4"/>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118" name="Google Shape;118;p4"/>
            <p:cNvPicPr preferRelativeResize="0"/>
            <p:nvPr/>
          </p:nvPicPr>
          <p:blipFill rotWithShape="1">
            <a:blip r:embed="rId5">
              <a:alphaModFix/>
            </a:blip>
            <a:srcRect/>
            <a:stretch/>
          </p:blipFill>
          <p:spPr>
            <a:xfrm>
              <a:off x="11235306" y="41271"/>
              <a:ext cx="917196" cy="917196"/>
            </a:xfrm>
            <a:prstGeom prst="ellipse">
              <a:avLst/>
            </a:prstGeom>
            <a:noFill/>
            <a:ln>
              <a:noFill/>
            </a:ln>
          </p:spPr>
        </p:pic>
      </p:grpSp>
      <p:sp>
        <p:nvSpPr>
          <p:cNvPr id="119" name="Google Shape;119;p4"/>
          <p:cNvSpPr txBox="1">
            <a:spLocks noGrp="1"/>
          </p:cNvSpPr>
          <p:nvPr>
            <p:ph type="title"/>
          </p:nvPr>
        </p:nvSpPr>
        <p:spPr>
          <a:xfrm>
            <a:off x="344032" y="365125"/>
            <a:ext cx="11009768" cy="1325563"/>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BE" sz="3200" b="1" dirty="0"/>
              <a:t>“H</a:t>
            </a:r>
            <a:r>
              <a:rPr lang="nl-BE" sz="3200" b="1" dirty="0">
                <a:latin typeface="Calibri"/>
                <a:ea typeface="Calibri"/>
                <a:cs typeface="Calibri"/>
                <a:sym typeface="Calibri"/>
              </a:rPr>
              <a:t>et is een proces van zelfinzicht en loslaten van het verleden.” </a:t>
            </a:r>
            <a:endParaRPr sz="3200" b="1" dirty="0"/>
          </a:p>
        </p:txBody>
      </p:sp>
      <p:sp>
        <p:nvSpPr>
          <p:cNvPr id="4" name="Tijdelijke aanduiding voor tekst 3">
            <a:extLst>
              <a:ext uri="{FF2B5EF4-FFF2-40B4-BE49-F238E27FC236}">
                <a16:creationId xmlns:a16="http://schemas.microsoft.com/office/drawing/2014/main" id="{47ED3D50-5520-0C11-AFF3-02D721BEF9F8}"/>
              </a:ext>
            </a:extLst>
          </p:cNvPr>
          <p:cNvSpPr>
            <a:spLocks noGrp="1"/>
          </p:cNvSpPr>
          <p:nvPr>
            <p:ph type="body" idx="1"/>
          </p:nvPr>
        </p:nvSpPr>
        <p:spPr>
          <a:xfrm>
            <a:off x="838200" y="1548143"/>
            <a:ext cx="10515600" cy="4628820"/>
          </a:xfrm>
        </p:spPr>
        <p:txBody>
          <a:bodyPr>
            <a:normAutofit/>
          </a:bodyPr>
          <a:lstStyle/>
          <a:p>
            <a:pPr marL="114300" indent="0">
              <a:lnSpc>
                <a:spcPct val="107000"/>
              </a:lnSpc>
              <a:spcAft>
                <a:spcPts val="800"/>
              </a:spcAft>
              <a:buNone/>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Een groepstraject bestaat uit </a:t>
            </a:r>
          </a:p>
          <a:p>
            <a:pPr marL="285750" indent="-285750">
              <a:lnSpc>
                <a:spcPct val="107000"/>
              </a:lnSpc>
              <a:spcAft>
                <a:spcPts val="800"/>
              </a:spcAft>
              <a:buFont typeface="Arial" panose="020B0604020202020204" pitchFamily="34" charset="0"/>
              <a:buChar char="•"/>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Reflectiesessies: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deelnemers inspireren elkaar om hun belemmeringen rond werk aan te pakken. </a:t>
            </a:r>
          </a:p>
          <a:p>
            <a:pPr marL="742950" lvl="5" indent="-285750">
              <a:lnSpc>
                <a:spcPct val="107000"/>
              </a:lnSpc>
              <a:spcAft>
                <a:spcPts val="800"/>
              </a:spcAft>
              <a:buFont typeface="Wingdings" panose="05000000000000000000" pitchFamily="2" charset="2"/>
              <a:buChar char="ü"/>
            </a:pPr>
            <a:r>
              <a:rPr lang="nl-NL" kern="100" dirty="0">
                <a:effectLst/>
                <a:latin typeface="Calibri" panose="020F0502020204030204" pitchFamily="34" charset="0"/>
                <a:ea typeface="Calibri" panose="020F0502020204030204" pitchFamily="34" charset="0"/>
                <a:cs typeface="Times New Roman" panose="02020603050405020304" pitchFamily="18" charset="0"/>
              </a:rPr>
              <a:t>Een opsplitsing naar geslacht </a:t>
            </a:r>
            <a:r>
              <a:rPr lang="nl-NL"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kern="100" dirty="0">
                <a:effectLst/>
                <a:latin typeface="Calibri" panose="020F0502020204030204" pitchFamily="34" charset="0"/>
                <a:ea typeface="Calibri" panose="020F0502020204030204" pitchFamily="34" charset="0"/>
                <a:cs typeface="Times New Roman" panose="02020603050405020304" pitchFamily="18" charset="0"/>
              </a:rPr>
              <a:t>meer diepgang kwam en deelnemers durfden zich kwetsbaarder opstellen.  </a:t>
            </a:r>
            <a:endParaRPr lang="nl-NL"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kern="100" dirty="0">
                <a:latin typeface="Calibri" panose="020F0502020204030204" pitchFamily="34" charset="0"/>
                <a:ea typeface="Calibri" panose="020F0502020204030204" pitchFamily="34" charset="0"/>
                <a:cs typeface="Times New Roman" panose="02020603050405020304" pitchFamily="18" charset="0"/>
              </a:rPr>
              <a:t>B</a:t>
            </a: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edrijfsbezoeken</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om de kloof met de werkgevers te verkleinen of de drempel naar een maatwerk verlagen.  </a:t>
            </a:r>
          </a:p>
          <a:p>
            <a:pPr lvl="1">
              <a:lnSpc>
                <a:spcPct val="107000"/>
              </a:lnSpc>
              <a:spcAft>
                <a:spcPts val="800"/>
              </a:spcAft>
              <a:buFont typeface="Wingdings" panose="05000000000000000000" pitchFamily="2" charset="2"/>
              <a:buChar char="ü"/>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Een opsplitsing naar geslacht </a:t>
            </a:r>
            <a:r>
              <a:rPr lang="nl-NL" sz="1800" kern="1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zo meer aan de verwachtingen van de deelnemers konden tegemoet komen.</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De derde pijler van het groepstraject is een </a:t>
            </a: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assessment</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onder leiding van Emino.</a:t>
            </a:r>
            <a:endParaRPr lang="nl-B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9" name="Groep 8">
            <a:extLst>
              <a:ext uri="{FF2B5EF4-FFF2-40B4-BE49-F238E27FC236}">
                <a16:creationId xmlns:a16="http://schemas.microsoft.com/office/drawing/2014/main" id="{BAE643F3-0DED-1243-3739-26D19F4857DF}"/>
              </a:ext>
            </a:extLst>
          </p:cNvPr>
          <p:cNvGrpSpPr/>
          <p:nvPr/>
        </p:nvGrpSpPr>
        <p:grpSpPr>
          <a:xfrm>
            <a:off x="341374" y="361759"/>
            <a:ext cx="11207498" cy="6304218"/>
            <a:chOff x="341374" y="361759"/>
            <a:chExt cx="11207498" cy="6304218"/>
          </a:xfrm>
        </p:grpSpPr>
        <p:pic>
          <p:nvPicPr>
            <p:cNvPr id="7" name="Afbeelding 6" descr="Afbeelding met tekst, Lettertype, ontwerp&#10;&#10;Automatisch gegenereerde beschrijving">
              <a:extLst>
                <a:ext uri="{FF2B5EF4-FFF2-40B4-BE49-F238E27FC236}">
                  <a16:creationId xmlns:a16="http://schemas.microsoft.com/office/drawing/2014/main" id="{B87D2DDC-8FF2-72DD-5B0E-6720AE2AF9CB}"/>
                </a:ext>
              </a:extLst>
            </p:cNvPr>
            <p:cNvPicPr>
              <a:picLocks noChangeAspect="1"/>
            </p:cNvPicPr>
            <p:nvPr/>
          </p:nvPicPr>
          <p:blipFill>
            <a:blip r:embed="rId3"/>
            <a:stretch>
              <a:fillRect/>
            </a:stretch>
          </p:blipFill>
          <p:spPr>
            <a:xfrm>
              <a:off x="341374" y="361759"/>
              <a:ext cx="11207498" cy="6304218"/>
            </a:xfrm>
            <a:prstGeom prst="rect">
              <a:avLst/>
            </a:prstGeom>
          </p:spPr>
        </p:pic>
        <p:sp>
          <p:nvSpPr>
            <p:cNvPr id="8" name="Tekstvak 7">
              <a:extLst>
                <a:ext uri="{FF2B5EF4-FFF2-40B4-BE49-F238E27FC236}">
                  <a16:creationId xmlns:a16="http://schemas.microsoft.com/office/drawing/2014/main" id="{6FB3762D-CACC-082F-0793-A76E264254B7}"/>
                </a:ext>
              </a:extLst>
            </p:cNvPr>
            <p:cNvSpPr txBox="1"/>
            <p:nvPr/>
          </p:nvSpPr>
          <p:spPr>
            <a:xfrm>
              <a:off x="4654296" y="2962656"/>
              <a:ext cx="3081528" cy="1107996"/>
            </a:xfrm>
            <a:prstGeom prst="rect">
              <a:avLst/>
            </a:prstGeom>
            <a:solidFill>
              <a:schemeClr val="bg1"/>
            </a:solidFill>
          </p:spPr>
          <p:txBody>
            <a:bodyPr wrap="square" rtlCol="0">
              <a:spAutoFit/>
            </a:bodyPr>
            <a:lstStyle/>
            <a:p>
              <a:r>
                <a:rPr lang="nl-BE" sz="6600" dirty="0"/>
                <a:t>Naam?</a:t>
              </a:r>
            </a:p>
          </p:txBody>
        </p:sp>
      </p:grpSp>
      <p:pic>
        <p:nvPicPr>
          <p:cNvPr id="568" name="Google Shape;568;g2a120a96a4e_0_26"/>
          <p:cNvPicPr preferRelativeResize="0"/>
          <p:nvPr/>
        </p:nvPicPr>
        <p:blipFill rotWithShape="1">
          <a:blip r:embed="rId4">
            <a:alphaModFix/>
          </a:blip>
          <a:srcRect/>
          <a:stretch/>
        </p:blipFill>
        <p:spPr>
          <a:xfrm>
            <a:off x="0" y="6537652"/>
            <a:ext cx="12192000" cy="330339"/>
          </a:xfrm>
          <a:prstGeom prst="rect">
            <a:avLst/>
          </a:prstGeom>
          <a:noFill/>
          <a:ln>
            <a:noFill/>
          </a:ln>
        </p:spPr>
      </p:pic>
      <p:pic>
        <p:nvPicPr>
          <p:cNvPr id="569" name="Google Shape;569;g2a120a96a4e_0_26"/>
          <p:cNvPicPr preferRelativeResize="0"/>
          <p:nvPr/>
        </p:nvPicPr>
        <p:blipFill rotWithShape="1">
          <a:blip r:embed="rId5">
            <a:alphaModFix/>
          </a:blip>
          <a:srcRect r="6993"/>
          <a:stretch/>
        </p:blipFill>
        <p:spPr>
          <a:xfrm>
            <a:off x="0" y="0"/>
            <a:ext cx="12192000" cy="739343"/>
          </a:xfrm>
          <a:prstGeom prst="rect">
            <a:avLst/>
          </a:prstGeom>
          <a:noFill/>
          <a:ln>
            <a:noFill/>
          </a:ln>
        </p:spPr>
      </p:pic>
      <p:pic>
        <p:nvPicPr>
          <p:cNvPr id="570" name="Google Shape;570;g2a120a96a4e_0_26"/>
          <p:cNvPicPr preferRelativeResize="0"/>
          <p:nvPr/>
        </p:nvPicPr>
        <p:blipFill rotWithShape="1">
          <a:blip r:embed="rId6">
            <a:alphaModFix/>
          </a:blip>
          <a:srcRect/>
          <a:stretch/>
        </p:blipFill>
        <p:spPr>
          <a:xfrm>
            <a:off x="11235306" y="41271"/>
            <a:ext cx="917100" cy="917100"/>
          </a:xfrm>
          <a:prstGeom prst="ellipse">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a120a96a4e_0_61"/>
          <p:cNvSpPr txBox="1">
            <a:spLocks noGrp="1"/>
          </p:cNvSpPr>
          <p:nvPr>
            <p:ph type="title"/>
          </p:nvPr>
        </p:nvSpPr>
        <p:spPr>
          <a:xfrm>
            <a:off x="838200" y="375780"/>
            <a:ext cx="10515600" cy="10773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t> </a:t>
            </a:r>
            <a:endParaRPr/>
          </a:p>
        </p:txBody>
      </p:sp>
      <p:sp>
        <p:nvSpPr>
          <p:cNvPr id="577" name="Google Shape;577;g2a120a96a4e_0_61"/>
          <p:cNvSpPr txBox="1">
            <a:spLocks noGrp="1"/>
          </p:cNvSpPr>
          <p:nvPr>
            <p:ph type="body" idx="1"/>
          </p:nvPr>
        </p:nvSpPr>
        <p:spPr>
          <a:xfrm>
            <a:off x="838200" y="1067339"/>
            <a:ext cx="10774680" cy="510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dirty="0"/>
          </a:p>
          <a:p>
            <a:pPr marL="0" lvl="0" indent="0" algn="ctr" rtl="0">
              <a:lnSpc>
                <a:spcPct val="90000"/>
              </a:lnSpc>
              <a:spcBef>
                <a:spcPts val="1000"/>
              </a:spcBef>
              <a:spcAft>
                <a:spcPts val="0"/>
              </a:spcAft>
              <a:buClr>
                <a:schemeClr val="dk1"/>
              </a:buClr>
              <a:buSzPts val="3600"/>
              <a:buNone/>
            </a:pPr>
            <a:r>
              <a:rPr lang="nl-BE" sz="3600" dirty="0"/>
              <a:t>Thematafels:</a:t>
            </a:r>
            <a:endParaRPr sz="3600" dirty="0"/>
          </a:p>
          <a:p>
            <a:pPr marL="0" lvl="0" indent="0" algn="l" rtl="0">
              <a:lnSpc>
                <a:spcPct val="90000"/>
              </a:lnSpc>
              <a:spcBef>
                <a:spcPts val="1000"/>
              </a:spcBef>
              <a:spcAft>
                <a:spcPts val="0"/>
              </a:spcAft>
              <a:buClr>
                <a:schemeClr val="dk1"/>
              </a:buClr>
              <a:buSzPts val="3600"/>
              <a:buNone/>
            </a:pPr>
            <a:endParaRPr sz="3600" dirty="0"/>
          </a:p>
          <a:p>
            <a:pPr marL="0" lvl="0" indent="0" algn="l" rtl="0">
              <a:lnSpc>
                <a:spcPct val="90000"/>
              </a:lnSpc>
              <a:spcBef>
                <a:spcPts val="1000"/>
              </a:spcBef>
              <a:spcAft>
                <a:spcPts val="0"/>
              </a:spcAft>
              <a:buClr>
                <a:schemeClr val="dk1"/>
              </a:buClr>
              <a:buSzPts val="3600"/>
              <a:buNone/>
            </a:pPr>
            <a:r>
              <a:rPr lang="nl-BE" sz="2600" dirty="0">
                <a:solidFill>
                  <a:srgbClr val="202124"/>
                </a:solidFill>
                <a:highlight>
                  <a:srgbClr val="FFFFFF"/>
                </a:highlight>
              </a:rPr>
              <a:t>Netwerk en verbinding (Opgroeien vzw): Zaal Born</a:t>
            </a:r>
            <a:endParaRPr sz="2600" dirty="0">
              <a:solidFill>
                <a:srgbClr val="202124"/>
              </a:solidFill>
              <a:highlight>
                <a:srgbClr val="FFFFFF"/>
              </a:highlight>
            </a:endParaRPr>
          </a:p>
          <a:p>
            <a:pPr marL="0" lvl="0" indent="0" algn="l" rtl="0">
              <a:lnSpc>
                <a:spcPct val="90000"/>
              </a:lnSpc>
              <a:spcBef>
                <a:spcPts val="1000"/>
              </a:spcBef>
              <a:spcAft>
                <a:spcPts val="0"/>
              </a:spcAft>
              <a:buClr>
                <a:schemeClr val="dk1"/>
              </a:buClr>
              <a:buSzPts val="3600"/>
              <a:buNone/>
            </a:pPr>
            <a:r>
              <a:rPr lang="nl-BE" sz="2500" dirty="0">
                <a:solidFill>
                  <a:srgbClr val="202124"/>
                </a:solidFill>
                <a:highlight>
                  <a:srgbClr val="FFFFFF"/>
                </a:highlight>
              </a:rPr>
              <a:t>Woonbegeleiding op maat (CAW Antwerpen): Zaal Hemelhoeve</a:t>
            </a:r>
            <a:endParaRPr sz="3700" dirty="0">
              <a:solidFill>
                <a:srgbClr val="202124"/>
              </a:solidFill>
              <a:highlight>
                <a:srgbClr val="FFFFFF"/>
              </a:highlight>
            </a:endParaRPr>
          </a:p>
          <a:p>
            <a:pPr marL="0" lvl="0" indent="0" algn="l" rtl="0">
              <a:lnSpc>
                <a:spcPct val="90000"/>
              </a:lnSpc>
              <a:spcBef>
                <a:spcPts val="1000"/>
              </a:spcBef>
              <a:spcAft>
                <a:spcPts val="0"/>
              </a:spcAft>
              <a:buClr>
                <a:schemeClr val="dk1"/>
              </a:buClr>
              <a:buSzPts val="2400"/>
              <a:buNone/>
            </a:pPr>
            <a:r>
              <a:rPr lang="nl-BE" sz="2500" dirty="0">
                <a:solidFill>
                  <a:srgbClr val="202124"/>
                </a:solidFill>
                <a:highlight>
                  <a:srgbClr val="FFFFFF"/>
                </a:highlight>
              </a:rPr>
              <a:t>Verslavingspreventie (VAGGA): Zaal Thijs 2</a:t>
            </a:r>
            <a:endParaRPr sz="2500" dirty="0">
              <a:solidFill>
                <a:srgbClr val="202124"/>
              </a:solidFill>
              <a:highlight>
                <a:srgbClr val="FFFFFF"/>
              </a:highlight>
            </a:endParaRPr>
          </a:p>
          <a:p>
            <a:pPr marL="0" lvl="0" indent="0" algn="l" rtl="0">
              <a:lnSpc>
                <a:spcPct val="90000"/>
              </a:lnSpc>
              <a:spcBef>
                <a:spcPts val="1000"/>
              </a:spcBef>
              <a:spcAft>
                <a:spcPts val="0"/>
              </a:spcAft>
              <a:buClr>
                <a:schemeClr val="dk1"/>
              </a:buClr>
              <a:buSzPts val="2400"/>
              <a:buNone/>
            </a:pPr>
            <a:r>
              <a:rPr lang="nl-BE" sz="2600" dirty="0">
                <a:solidFill>
                  <a:srgbClr val="202124"/>
                </a:solidFill>
                <a:highlight>
                  <a:srgbClr val="FFFFFF"/>
                </a:highlight>
              </a:rPr>
              <a:t>Omgaan met de digitale noden van bezoekers en cliënten (VVSG): Zaal Thijs 1</a:t>
            </a:r>
            <a:endParaRPr sz="4000" dirty="0">
              <a:solidFill>
                <a:srgbClr val="202124"/>
              </a:solidFill>
              <a:highlight>
                <a:srgbClr val="FFFFFF"/>
              </a:highlight>
            </a:endParaRPr>
          </a:p>
        </p:txBody>
      </p:sp>
      <p:pic>
        <p:nvPicPr>
          <p:cNvPr id="578" name="Google Shape;578;g2a120a96a4e_0_61"/>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579" name="Google Shape;579;g2a120a96a4e_0_61"/>
          <p:cNvPicPr preferRelativeResize="0"/>
          <p:nvPr/>
        </p:nvPicPr>
        <p:blipFill rotWithShape="1">
          <a:blip r:embed="rId4">
            <a:alphaModFix/>
          </a:blip>
          <a:srcRect r="6993"/>
          <a:stretch/>
        </p:blipFill>
        <p:spPr>
          <a:xfrm>
            <a:off x="0" y="0"/>
            <a:ext cx="12192000" cy="739343"/>
          </a:xfrm>
          <a:prstGeom prst="rect">
            <a:avLst/>
          </a:prstGeom>
          <a:noFill/>
          <a:ln>
            <a:noFill/>
          </a:ln>
        </p:spPr>
      </p:pic>
      <p:pic>
        <p:nvPicPr>
          <p:cNvPr id="580" name="Google Shape;580;g2a120a96a4e_0_61"/>
          <p:cNvPicPr preferRelativeResize="0"/>
          <p:nvPr/>
        </p:nvPicPr>
        <p:blipFill rotWithShape="1">
          <a:blip r:embed="rId5">
            <a:alphaModFix/>
          </a:blip>
          <a:srcRect/>
          <a:stretch/>
        </p:blipFill>
        <p:spPr>
          <a:xfrm>
            <a:off x="11235306" y="41271"/>
            <a:ext cx="917100" cy="917100"/>
          </a:xfrm>
          <a:prstGeom prst="ellipse">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a120a96a4e_0_35"/>
          <p:cNvSpPr txBox="1">
            <a:spLocks noGrp="1"/>
          </p:cNvSpPr>
          <p:nvPr>
            <p:ph type="title"/>
          </p:nvPr>
        </p:nvSpPr>
        <p:spPr>
          <a:xfrm>
            <a:off x="838200" y="375780"/>
            <a:ext cx="10515600" cy="10773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t> </a:t>
            </a:r>
            <a:endParaRPr/>
          </a:p>
        </p:txBody>
      </p:sp>
      <p:sp>
        <p:nvSpPr>
          <p:cNvPr id="587" name="Google Shape;587;g2a120a96a4e_0_35"/>
          <p:cNvSpPr txBox="1">
            <a:spLocks noGrp="1"/>
          </p:cNvSpPr>
          <p:nvPr>
            <p:ph type="body" idx="1"/>
          </p:nvPr>
        </p:nvSpPr>
        <p:spPr>
          <a:xfrm>
            <a:off x="838200" y="375776"/>
            <a:ext cx="10515600" cy="5801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a:p>
          <a:p>
            <a:pPr marL="0" lvl="0" indent="0" algn="ctr" rtl="0">
              <a:lnSpc>
                <a:spcPct val="90000"/>
              </a:lnSpc>
              <a:spcBef>
                <a:spcPts val="1000"/>
              </a:spcBef>
              <a:spcAft>
                <a:spcPts val="0"/>
              </a:spcAft>
              <a:buClr>
                <a:schemeClr val="dk1"/>
              </a:buClr>
              <a:buSzPts val="3600"/>
              <a:buNone/>
            </a:pPr>
            <a:endParaRPr sz="3600">
              <a:solidFill>
                <a:schemeClr val="dk2"/>
              </a:solidFill>
            </a:endParaRPr>
          </a:p>
          <a:p>
            <a:pPr marL="0" lvl="0" indent="0" algn="ctr" rtl="0">
              <a:lnSpc>
                <a:spcPct val="90000"/>
              </a:lnSpc>
              <a:spcBef>
                <a:spcPts val="1000"/>
              </a:spcBef>
              <a:spcAft>
                <a:spcPts val="0"/>
              </a:spcAft>
              <a:buClr>
                <a:schemeClr val="dk1"/>
              </a:buClr>
              <a:buSzPts val="3600"/>
              <a:buNone/>
            </a:pPr>
            <a:r>
              <a:rPr lang="nl-BE" sz="3600"/>
              <a:t>Panelgesprek:</a:t>
            </a:r>
            <a:endParaRPr sz="3600"/>
          </a:p>
          <a:p>
            <a:pPr marL="0" lvl="0" indent="0" algn="ctr" rtl="0">
              <a:lnSpc>
                <a:spcPct val="90000"/>
              </a:lnSpc>
              <a:spcBef>
                <a:spcPts val="1000"/>
              </a:spcBef>
              <a:spcAft>
                <a:spcPts val="0"/>
              </a:spcAft>
              <a:buClr>
                <a:schemeClr val="dk1"/>
              </a:buClr>
              <a:buSzPts val="3600"/>
              <a:buNone/>
            </a:pPr>
            <a:endParaRPr sz="3600"/>
          </a:p>
          <a:p>
            <a:pPr marL="0" lvl="0" indent="0" algn="l" rtl="0">
              <a:lnSpc>
                <a:spcPct val="90000"/>
              </a:lnSpc>
              <a:spcBef>
                <a:spcPts val="1000"/>
              </a:spcBef>
              <a:spcAft>
                <a:spcPts val="0"/>
              </a:spcAft>
              <a:buClr>
                <a:schemeClr val="dk1"/>
              </a:buClr>
              <a:buSzPts val="3600"/>
              <a:buNone/>
            </a:pPr>
            <a:r>
              <a:rPr lang="nl-BE" sz="3600"/>
              <a:t>Lucienne Declercq: </a:t>
            </a:r>
            <a:r>
              <a:rPr lang="nl-BE" sz="2624">
                <a:solidFill>
                  <a:srgbClr val="080808"/>
                </a:solidFill>
                <a:highlight>
                  <a:srgbClr val="FFFFFF"/>
                </a:highlight>
              </a:rPr>
              <a:t>Manager Intensieve Dienstverlening</a:t>
            </a:r>
            <a:r>
              <a:rPr lang="nl-BE" sz="2524">
                <a:solidFill>
                  <a:srgbClr val="080808"/>
                </a:solidFill>
                <a:highlight>
                  <a:srgbClr val="FFFFFF"/>
                </a:highlight>
              </a:rPr>
              <a:t> VDAB</a:t>
            </a:r>
            <a:endParaRPr sz="5024">
              <a:solidFill>
                <a:srgbClr val="080808"/>
              </a:solidFill>
            </a:endParaRPr>
          </a:p>
          <a:p>
            <a:pPr marL="0" lvl="0" indent="0" algn="l" rtl="0">
              <a:lnSpc>
                <a:spcPct val="90000"/>
              </a:lnSpc>
              <a:spcBef>
                <a:spcPts val="1000"/>
              </a:spcBef>
              <a:spcAft>
                <a:spcPts val="0"/>
              </a:spcAft>
              <a:buClr>
                <a:schemeClr val="dk1"/>
              </a:buClr>
              <a:buSzPts val="3600"/>
              <a:buNone/>
            </a:pPr>
            <a:r>
              <a:rPr lang="nl-BE" sz="3600"/>
              <a:t>Lieve Vermeiren: </a:t>
            </a:r>
            <a:r>
              <a:rPr lang="nl-BE" sz="2843"/>
              <a:t>Directeur Aralea</a:t>
            </a:r>
            <a:endParaRPr sz="2843"/>
          </a:p>
          <a:p>
            <a:pPr marL="0" lvl="0" indent="0" algn="l" rtl="0">
              <a:lnSpc>
                <a:spcPct val="90000"/>
              </a:lnSpc>
              <a:spcBef>
                <a:spcPts val="1000"/>
              </a:spcBef>
              <a:spcAft>
                <a:spcPts val="0"/>
              </a:spcAft>
              <a:buClr>
                <a:schemeClr val="dk1"/>
              </a:buClr>
              <a:buSzPts val="3600"/>
              <a:buNone/>
            </a:pPr>
            <a:r>
              <a:rPr lang="nl-BE" sz="3600"/>
              <a:t>El Hassan Aouraghe: </a:t>
            </a:r>
            <a:r>
              <a:rPr lang="nl-BE" sz="2743"/>
              <a:t>Directeur Burgerzaken Gemeente Kapellen</a:t>
            </a:r>
            <a:endParaRPr sz="2743"/>
          </a:p>
          <a:p>
            <a:pPr marL="0" lvl="0" indent="0" algn="l" rtl="0">
              <a:lnSpc>
                <a:spcPct val="90000"/>
              </a:lnSpc>
              <a:spcBef>
                <a:spcPts val="1000"/>
              </a:spcBef>
              <a:spcAft>
                <a:spcPts val="0"/>
              </a:spcAft>
              <a:buClr>
                <a:schemeClr val="dk1"/>
              </a:buClr>
              <a:buSzPts val="3600"/>
              <a:buNone/>
            </a:pPr>
            <a:r>
              <a:rPr lang="nl-BE" sz="3600"/>
              <a:t>Ben Van Haveren: </a:t>
            </a:r>
            <a:r>
              <a:rPr lang="nl-BE" sz="2600"/>
              <a:t>Directeur SAAMO </a:t>
            </a:r>
            <a:endParaRPr sz="2600"/>
          </a:p>
          <a:p>
            <a:pPr marL="0" lvl="0" indent="0" algn="l" rtl="0">
              <a:lnSpc>
                <a:spcPct val="90000"/>
              </a:lnSpc>
              <a:spcBef>
                <a:spcPts val="1000"/>
              </a:spcBef>
              <a:spcAft>
                <a:spcPts val="0"/>
              </a:spcAft>
              <a:buClr>
                <a:schemeClr val="dk1"/>
              </a:buClr>
              <a:buSzPts val="2400"/>
              <a:buNone/>
            </a:pPr>
            <a:endParaRPr sz="2400"/>
          </a:p>
        </p:txBody>
      </p:sp>
      <p:pic>
        <p:nvPicPr>
          <p:cNvPr id="588" name="Google Shape;588;g2a120a96a4e_0_35"/>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589" name="Google Shape;589;g2a120a96a4e_0_35"/>
          <p:cNvPicPr preferRelativeResize="0"/>
          <p:nvPr/>
        </p:nvPicPr>
        <p:blipFill rotWithShape="1">
          <a:blip r:embed="rId4">
            <a:alphaModFix/>
          </a:blip>
          <a:srcRect r="6993"/>
          <a:stretch/>
        </p:blipFill>
        <p:spPr>
          <a:xfrm>
            <a:off x="0" y="0"/>
            <a:ext cx="12192000" cy="739343"/>
          </a:xfrm>
          <a:prstGeom prst="rect">
            <a:avLst/>
          </a:prstGeom>
          <a:noFill/>
          <a:ln>
            <a:noFill/>
          </a:ln>
        </p:spPr>
      </p:pic>
      <p:pic>
        <p:nvPicPr>
          <p:cNvPr id="590" name="Google Shape;590;g2a120a96a4e_0_35"/>
          <p:cNvPicPr preferRelativeResize="0"/>
          <p:nvPr/>
        </p:nvPicPr>
        <p:blipFill rotWithShape="1">
          <a:blip r:embed="rId5">
            <a:alphaModFix/>
          </a:blip>
          <a:srcRect/>
          <a:stretch/>
        </p:blipFill>
        <p:spPr>
          <a:xfrm>
            <a:off x="11235306" y="41271"/>
            <a:ext cx="917100" cy="917100"/>
          </a:xfrm>
          <a:prstGeom prst="ellipse">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a120a96a4e_0_45"/>
          <p:cNvSpPr txBox="1">
            <a:spLocks noGrp="1"/>
          </p:cNvSpPr>
          <p:nvPr>
            <p:ph type="title"/>
          </p:nvPr>
        </p:nvSpPr>
        <p:spPr>
          <a:xfrm>
            <a:off x="838200" y="375780"/>
            <a:ext cx="10515600" cy="10773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BE" b="1"/>
              <a:t> </a:t>
            </a:r>
            <a:endParaRPr/>
          </a:p>
        </p:txBody>
      </p:sp>
      <p:sp>
        <p:nvSpPr>
          <p:cNvPr id="597" name="Google Shape;597;g2a120a96a4e_0_45"/>
          <p:cNvSpPr txBox="1">
            <a:spLocks noGrp="1"/>
          </p:cNvSpPr>
          <p:nvPr>
            <p:ph type="body" idx="1"/>
          </p:nvPr>
        </p:nvSpPr>
        <p:spPr>
          <a:xfrm>
            <a:off x="838200" y="375776"/>
            <a:ext cx="10515600" cy="5801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400"/>
              <a:buNone/>
            </a:pPr>
            <a:endParaRPr sz="2400"/>
          </a:p>
          <a:p>
            <a:pPr marL="0" lvl="0" indent="0" algn="ctr" rtl="0">
              <a:lnSpc>
                <a:spcPct val="90000"/>
              </a:lnSpc>
              <a:spcBef>
                <a:spcPts val="1000"/>
              </a:spcBef>
              <a:spcAft>
                <a:spcPts val="0"/>
              </a:spcAft>
              <a:buClr>
                <a:schemeClr val="dk1"/>
              </a:buClr>
              <a:buSzPts val="3600"/>
              <a:buNone/>
            </a:pPr>
            <a:endParaRPr sz="3600" i="1"/>
          </a:p>
          <a:p>
            <a:pPr marL="0" lvl="0" indent="0" algn="ctr" rtl="0">
              <a:lnSpc>
                <a:spcPct val="90000"/>
              </a:lnSpc>
              <a:spcBef>
                <a:spcPts val="1000"/>
              </a:spcBef>
              <a:spcAft>
                <a:spcPts val="0"/>
              </a:spcAft>
              <a:buClr>
                <a:schemeClr val="dk1"/>
              </a:buClr>
              <a:buSzPts val="3600"/>
              <a:buNone/>
            </a:pPr>
            <a:endParaRPr sz="3600" i="1"/>
          </a:p>
          <a:p>
            <a:pPr marL="0" lvl="0" indent="0" algn="ctr" rtl="0">
              <a:lnSpc>
                <a:spcPct val="90000"/>
              </a:lnSpc>
              <a:spcBef>
                <a:spcPts val="1000"/>
              </a:spcBef>
              <a:spcAft>
                <a:spcPts val="0"/>
              </a:spcAft>
              <a:buClr>
                <a:schemeClr val="dk1"/>
              </a:buClr>
              <a:buSzPts val="3600"/>
              <a:buNone/>
            </a:pPr>
            <a:endParaRPr sz="3600" b="1" i="1">
              <a:solidFill>
                <a:srgbClr val="45818E"/>
              </a:solidFill>
            </a:endParaRPr>
          </a:p>
          <a:p>
            <a:pPr marL="0" lvl="0" indent="0" algn="ctr" rtl="0">
              <a:lnSpc>
                <a:spcPct val="90000"/>
              </a:lnSpc>
              <a:spcBef>
                <a:spcPts val="1000"/>
              </a:spcBef>
              <a:spcAft>
                <a:spcPts val="0"/>
              </a:spcAft>
              <a:buClr>
                <a:schemeClr val="dk1"/>
              </a:buClr>
              <a:buSzPts val="3600"/>
              <a:buNone/>
            </a:pPr>
            <a:r>
              <a:rPr lang="nl-BE" sz="3600" b="1" i="1">
                <a:solidFill>
                  <a:srgbClr val="6AA84F"/>
                </a:solidFill>
              </a:rPr>
              <a:t>‘Het mooiste werk is samenwerk’</a:t>
            </a:r>
            <a:endParaRPr sz="3600" b="1" i="1">
              <a:solidFill>
                <a:srgbClr val="6AA84F"/>
              </a:solidFill>
            </a:endParaRPr>
          </a:p>
          <a:p>
            <a:pPr marL="0" lvl="0" indent="0" algn="ctr" rtl="0">
              <a:lnSpc>
                <a:spcPct val="90000"/>
              </a:lnSpc>
              <a:spcBef>
                <a:spcPts val="1000"/>
              </a:spcBef>
              <a:spcAft>
                <a:spcPts val="0"/>
              </a:spcAft>
              <a:buClr>
                <a:schemeClr val="dk1"/>
              </a:buClr>
              <a:buSzPts val="3600"/>
              <a:buNone/>
            </a:pPr>
            <a:r>
              <a:rPr lang="nl-BE" sz="3600" b="1" i="1">
                <a:solidFill>
                  <a:srgbClr val="6AA84F"/>
                </a:solidFill>
              </a:rPr>
              <a:t>Bedankt!</a:t>
            </a:r>
            <a:endParaRPr sz="3600" b="1" i="1">
              <a:solidFill>
                <a:srgbClr val="6AA84F"/>
              </a:solidFill>
            </a:endParaRPr>
          </a:p>
          <a:p>
            <a:pPr marL="0" lvl="0" indent="0" algn="ctr" rtl="0">
              <a:lnSpc>
                <a:spcPct val="90000"/>
              </a:lnSpc>
              <a:spcBef>
                <a:spcPts val="1000"/>
              </a:spcBef>
              <a:spcAft>
                <a:spcPts val="0"/>
              </a:spcAft>
              <a:buClr>
                <a:schemeClr val="dk1"/>
              </a:buClr>
              <a:buSzPts val="3600"/>
              <a:buNone/>
            </a:pPr>
            <a:endParaRPr sz="3600">
              <a:solidFill>
                <a:schemeClr val="dk2"/>
              </a:solidFill>
            </a:endParaRPr>
          </a:p>
          <a:p>
            <a:pPr marL="0" lvl="0" indent="0" algn="l" rtl="0">
              <a:lnSpc>
                <a:spcPct val="90000"/>
              </a:lnSpc>
              <a:spcBef>
                <a:spcPts val="1000"/>
              </a:spcBef>
              <a:spcAft>
                <a:spcPts val="0"/>
              </a:spcAft>
              <a:buClr>
                <a:schemeClr val="dk1"/>
              </a:buClr>
              <a:buSzPts val="3600"/>
              <a:buNone/>
            </a:pPr>
            <a:endParaRPr sz="2600"/>
          </a:p>
          <a:p>
            <a:pPr marL="0" lvl="0" indent="0" algn="l" rtl="0">
              <a:lnSpc>
                <a:spcPct val="90000"/>
              </a:lnSpc>
              <a:spcBef>
                <a:spcPts val="1000"/>
              </a:spcBef>
              <a:spcAft>
                <a:spcPts val="0"/>
              </a:spcAft>
              <a:buClr>
                <a:schemeClr val="dk1"/>
              </a:buClr>
              <a:buSzPts val="2400"/>
              <a:buNone/>
            </a:pPr>
            <a:endParaRPr sz="2400"/>
          </a:p>
        </p:txBody>
      </p:sp>
      <p:pic>
        <p:nvPicPr>
          <p:cNvPr id="598" name="Google Shape;598;g2a120a96a4e_0_45"/>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599" name="Google Shape;599;g2a120a96a4e_0_45"/>
          <p:cNvPicPr preferRelativeResize="0"/>
          <p:nvPr/>
        </p:nvPicPr>
        <p:blipFill rotWithShape="1">
          <a:blip r:embed="rId4">
            <a:alphaModFix/>
          </a:blip>
          <a:srcRect r="6993"/>
          <a:stretch/>
        </p:blipFill>
        <p:spPr>
          <a:xfrm>
            <a:off x="0" y="0"/>
            <a:ext cx="12192000" cy="739343"/>
          </a:xfrm>
          <a:prstGeom prst="rect">
            <a:avLst/>
          </a:prstGeom>
          <a:noFill/>
          <a:ln>
            <a:noFill/>
          </a:ln>
        </p:spPr>
      </p:pic>
      <p:pic>
        <p:nvPicPr>
          <p:cNvPr id="600" name="Google Shape;600;g2a120a96a4e_0_45"/>
          <p:cNvPicPr preferRelativeResize="0"/>
          <p:nvPr/>
        </p:nvPicPr>
        <p:blipFill rotWithShape="1">
          <a:blip r:embed="rId5">
            <a:alphaModFix/>
          </a:blip>
          <a:srcRect/>
          <a:stretch/>
        </p:blipFill>
        <p:spPr>
          <a:xfrm>
            <a:off x="11235306" y="41271"/>
            <a:ext cx="917100" cy="917100"/>
          </a:xfrm>
          <a:prstGeom prst="ellipse">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22"/>
          <p:cNvPicPr preferRelativeResize="0"/>
          <p:nvPr/>
        </p:nvPicPr>
        <p:blipFill rotWithShape="1">
          <a:blip r:embed="rId3">
            <a:alphaModFix/>
          </a:blip>
          <a:srcRect t="8970" b="8371"/>
          <a:stretch/>
        </p:blipFill>
        <p:spPr>
          <a:xfrm>
            <a:off x="0" y="0"/>
            <a:ext cx="12192000" cy="6727371"/>
          </a:xfrm>
          <a:prstGeom prst="rect">
            <a:avLst/>
          </a:prstGeom>
          <a:noFill/>
          <a:ln>
            <a:noFill/>
          </a:ln>
        </p:spPr>
      </p:pic>
      <p:pic>
        <p:nvPicPr>
          <p:cNvPr id="606" name="Google Shape;606;p22"/>
          <p:cNvPicPr preferRelativeResize="0"/>
          <p:nvPr/>
        </p:nvPicPr>
        <p:blipFill rotWithShape="1">
          <a:blip r:embed="rId4">
            <a:alphaModFix/>
          </a:blip>
          <a:srcRect/>
          <a:stretch/>
        </p:blipFill>
        <p:spPr>
          <a:xfrm>
            <a:off x="0" y="6537652"/>
            <a:ext cx="12192000" cy="330339"/>
          </a:xfrm>
          <a:prstGeom prst="rect">
            <a:avLst/>
          </a:prstGeom>
          <a:noFill/>
          <a:ln>
            <a:noFill/>
          </a:ln>
        </p:spPr>
      </p:pic>
      <p:sp>
        <p:nvSpPr>
          <p:cNvPr id="608" name="Google Shape;608;p22"/>
          <p:cNvSpPr txBox="1"/>
          <p:nvPr/>
        </p:nvSpPr>
        <p:spPr>
          <a:xfrm>
            <a:off x="998375" y="4583811"/>
            <a:ext cx="999308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nl-BE" sz="9600" b="1" i="0" u="none" strike="noStrike" cap="none">
                <a:solidFill>
                  <a:schemeClr val="lt1"/>
                </a:solidFill>
                <a:latin typeface="Calibri"/>
                <a:ea typeface="Calibri"/>
                <a:cs typeface="Calibri"/>
                <a:sym typeface="Calibri"/>
              </a:rPr>
              <a:t>NETWERK DRINK</a:t>
            </a:r>
            <a:endParaRPr sz="1400" b="0" i="0" u="none" strike="noStrike" cap="none">
              <a:solidFill>
                <a:srgbClr val="000000"/>
              </a:solidFill>
              <a:latin typeface="Arial"/>
              <a:ea typeface="Arial"/>
              <a:cs typeface="Arial"/>
              <a:sym typeface="Arial"/>
            </a:endParaRPr>
          </a:p>
        </p:txBody>
      </p:sp>
      <p:pic>
        <p:nvPicPr>
          <p:cNvPr id="2" name="Google Shape;599;g2a120a96a4e_0_45">
            <a:extLst>
              <a:ext uri="{FF2B5EF4-FFF2-40B4-BE49-F238E27FC236}">
                <a16:creationId xmlns:a16="http://schemas.microsoft.com/office/drawing/2014/main" id="{8A5467F9-A35E-6829-ADF4-73A78794B761}"/>
              </a:ext>
            </a:extLst>
          </p:cNvPr>
          <p:cNvPicPr preferRelativeResize="0"/>
          <p:nvPr/>
        </p:nvPicPr>
        <p:blipFill rotWithShape="1">
          <a:blip r:embed="rId5">
            <a:alphaModFix/>
          </a:blip>
          <a:srcRect r="6993"/>
          <a:stretch/>
        </p:blipFill>
        <p:spPr>
          <a:xfrm>
            <a:off x="0" y="0"/>
            <a:ext cx="12192000" cy="739343"/>
          </a:xfrm>
          <a:prstGeom prst="rect">
            <a:avLst/>
          </a:prstGeom>
          <a:noFill/>
          <a:ln>
            <a:noFill/>
          </a:ln>
        </p:spPr>
      </p:pic>
      <p:pic>
        <p:nvPicPr>
          <p:cNvPr id="3" name="Google Shape;600;g2a120a96a4e_0_45">
            <a:extLst>
              <a:ext uri="{FF2B5EF4-FFF2-40B4-BE49-F238E27FC236}">
                <a16:creationId xmlns:a16="http://schemas.microsoft.com/office/drawing/2014/main" id="{537B14BB-B594-F5A2-02E3-DDCBCF2DE223}"/>
              </a:ext>
            </a:extLst>
          </p:cNvPr>
          <p:cNvPicPr preferRelativeResize="0"/>
          <p:nvPr/>
        </p:nvPicPr>
        <p:blipFill rotWithShape="1">
          <a:blip r:embed="rId6">
            <a:alphaModFix/>
          </a:blip>
          <a:srcRect/>
          <a:stretch/>
        </p:blipFill>
        <p:spPr>
          <a:xfrm>
            <a:off x="11235306" y="41271"/>
            <a:ext cx="917100" cy="9171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C61F0CAB-5983-C99B-E6EB-35510C4B3FB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291" r="3291"/>
          <a:stretch/>
        </p:blipFill>
        <p:spPr/>
      </p:pic>
      <p:sp>
        <p:nvSpPr>
          <p:cNvPr id="3" name="Tijdelijke aanduiding voor voettekst 2">
            <a:extLst>
              <a:ext uri="{FF2B5EF4-FFF2-40B4-BE49-F238E27FC236}">
                <a16:creationId xmlns:a16="http://schemas.microsoft.com/office/drawing/2014/main" id="{C9652A4B-1D48-4054-A984-956B355D1C84}"/>
              </a:ext>
            </a:extLst>
          </p:cNvPr>
          <p:cNvSpPr>
            <a:spLocks noGrp="1"/>
          </p:cNvSpPr>
          <p:nvPr>
            <p:ph type="ftr" sz="quarter" idx="11"/>
          </p:nvPr>
        </p:nvSpPr>
        <p:spPr/>
        <p:txBody>
          <a:bodyPr/>
          <a:lstStyle/>
          <a:p>
            <a:pPr algn="l"/>
            <a:r>
              <a:rPr lang="en-US" sz="1467" b="0" dirty="0" err="1">
                <a:latin typeface="Amsi Pro Cond Bold Italic" panose="020B0A06020201010104" pitchFamily="34" charset="0"/>
                <a:ea typeface="Verdana" panose="020B0604030504040204" pitchFamily="34" charset="0"/>
              </a:rPr>
              <a:t>Functioneel</a:t>
            </a:r>
            <a:r>
              <a:rPr lang="en-US" sz="1467" b="0" dirty="0">
                <a:latin typeface="Amsi Pro Cond Bold Italic" panose="020B0A06020201010104" pitchFamily="34" charset="0"/>
                <a:ea typeface="Verdana" panose="020B0604030504040204" pitchFamily="34" charset="0"/>
              </a:rPr>
              <a:t> assessment</a:t>
            </a:r>
          </a:p>
        </p:txBody>
      </p:sp>
      <p:sp>
        <p:nvSpPr>
          <p:cNvPr id="4" name="Tijdelijke aanduiding voor tekst 3">
            <a:extLst>
              <a:ext uri="{FF2B5EF4-FFF2-40B4-BE49-F238E27FC236}">
                <a16:creationId xmlns:a16="http://schemas.microsoft.com/office/drawing/2014/main" id="{F4843247-0E69-4C41-B8BC-E57895931EBA}"/>
              </a:ext>
            </a:extLst>
          </p:cNvPr>
          <p:cNvSpPr>
            <a:spLocks noGrp="1"/>
          </p:cNvSpPr>
          <p:nvPr>
            <p:ph type="body" sz="quarter" idx="18"/>
          </p:nvPr>
        </p:nvSpPr>
        <p:spPr>
          <a:xfrm>
            <a:off x="6147776" y="1652803"/>
            <a:ext cx="5715429" cy="4509291"/>
          </a:xfrm>
        </p:spPr>
        <p:txBody>
          <a:bodyPr/>
          <a:lstStyle/>
          <a:p>
            <a:pPr marL="304815" indent="-304815">
              <a:spcAft>
                <a:spcPts val="400"/>
              </a:spcAft>
              <a:buFont typeface="Wingdings" panose="05000000000000000000" pitchFamily="2" charset="2"/>
              <a:buChar char="v"/>
            </a:pPr>
            <a:r>
              <a:rPr lang="nl-BE" sz="2133" b="1" i="1" dirty="0">
                <a:latin typeface="Verdana" panose="020B0604030504040204" pitchFamily="34" charset="0"/>
                <a:ea typeface="Verdana" panose="020B0604030504040204" pitchFamily="34" charset="0"/>
              </a:rPr>
              <a:t>In kaart brengen van algemene en arbeidsmatige competenties</a:t>
            </a:r>
          </a:p>
          <a:p>
            <a:pPr marL="800140" lvl="1" indent="-304815">
              <a:spcAft>
                <a:spcPts val="4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Leerbaarheid</a:t>
            </a:r>
          </a:p>
          <a:p>
            <a:pPr marL="800140" lvl="1" indent="-304815">
              <a:spcAft>
                <a:spcPts val="4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Werkorganisatie</a:t>
            </a:r>
          </a:p>
          <a:p>
            <a:pPr marL="800140" lvl="1" indent="-304815">
              <a:spcAft>
                <a:spcPts val="4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Mobiliteit</a:t>
            </a:r>
          </a:p>
          <a:p>
            <a:pPr marL="800140" lvl="1" indent="-304815">
              <a:spcAft>
                <a:spcPts val="4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Fysieke klachten</a:t>
            </a:r>
          </a:p>
          <a:p>
            <a:pPr marL="800140" lvl="1" indent="-304815">
              <a:spcAft>
                <a:spcPts val="4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Sociale vaardigheden</a:t>
            </a:r>
          </a:p>
          <a:p>
            <a:pPr marL="800140" lvl="1" indent="-304815">
              <a:spcAft>
                <a:spcPts val="8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a:t>
            </a:r>
            <a:endParaRPr lang="nl-BE" sz="2133" b="1" i="1" dirty="0">
              <a:latin typeface="Verdana" panose="020B0604030504040204" pitchFamily="34" charset="0"/>
              <a:ea typeface="Verdana" panose="020B0604030504040204" pitchFamily="34" charset="0"/>
            </a:endParaRPr>
          </a:p>
          <a:p>
            <a:pPr marL="304815" indent="-304815">
              <a:spcAft>
                <a:spcPts val="400"/>
              </a:spcAft>
              <a:buFont typeface="Wingdings" panose="05000000000000000000" pitchFamily="2" charset="2"/>
              <a:buChar char="v"/>
            </a:pPr>
            <a:r>
              <a:rPr lang="nl-BE" sz="2133" b="1" i="1" dirty="0">
                <a:latin typeface="Verdana" panose="020B0604030504040204" pitchFamily="34" charset="0"/>
                <a:ea typeface="Verdana" panose="020B0604030504040204" pitchFamily="34" charset="0"/>
              </a:rPr>
              <a:t>Inzicht in jobdoelwit</a:t>
            </a:r>
          </a:p>
          <a:p>
            <a:pPr marL="800140" lvl="1" indent="-304815">
              <a:spcAft>
                <a:spcPts val="4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Feedback vanuit begeleiding</a:t>
            </a:r>
          </a:p>
          <a:p>
            <a:pPr marL="800140" lvl="1" indent="-304815">
              <a:spcAft>
                <a:spcPts val="800"/>
              </a:spcAft>
              <a:buFont typeface="Wingdings" panose="05000000000000000000" pitchFamily="2" charset="2"/>
              <a:buChar char="v"/>
            </a:pPr>
            <a:r>
              <a:rPr lang="nl-BE" sz="1067" b="1" i="1" dirty="0">
                <a:latin typeface="Verdana" panose="020B0604030504040204" pitchFamily="34" charset="0"/>
                <a:ea typeface="Verdana" panose="020B0604030504040204" pitchFamily="34" charset="0"/>
              </a:rPr>
              <a:t>Zelfreflectie met deelnemers</a:t>
            </a:r>
          </a:p>
          <a:p>
            <a:pPr marL="304815" indent="-304815">
              <a:spcAft>
                <a:spcPts val="400"/>
              </a:spcAft>
              <a:buFont typeface="Wingdings" panose="05000000000000000000" pitchFamily="2" charset="2"/>
              <a:buChar char="v"/>
            </a:pPr>
            <a:r>
              <a:rPr lang="nl-BE" sz="2133" b="1" i="1" dirty="0">
                <a:latin typeface="Verdana" panose="020B0604030504040204" pitchFamily="34" charset="0"/>
                <a:ea typeface="Verdana" panose="020B0604030504040204" pitchFamily="34" charset="0"/>
              </a:rPr>
              <a:t>Ondersteuning mbt indicering</a:t>
            </a:r>
          </a:p>
          <a:p>
            <a:pPr marL="304815" indent="-304815">
              <a:spcAft>
                <a:spcPts val="400"/>
              </a:spcAft>
              <a:buFont typeface="Wingdings" panose="05000000000000000000" pitchFamily="2" charset="2"/>
              <a:buChar char="v"/>
            </a:pPr>
            <a:r>
              <a:rPr lang="nl-BE" sz="2133" b="1" i="1" dirty="0">
                <a:latin typeface="Verdana" panose="020B0604030504040204" pitchFamily="34" charset="0"/>
                <a:ea typeface="Verdana" panose="020B0604030504040204" pitchFamily="34" charset="0"/>
              </a:rPr>
              <a:t>Advies ifv vervolgstappen richting activering</a:t>
            </a:r>
          </a:p>
          <a:p>
            <a:pPr marL="304815" indent="-304815">
              <a:buFont typeface="Wingdings" panose="05000000000000000000" pitchFamily="2" charset="2"/>
              <a:buChar char="v"/>
            </a:pPr>
            <a:endParaRPr lang="nl-BE" sz="2133" b="1" i="1" dirty="0">
              <a:latin typeface="Verdana" panose="020B0604030504040204" pitchFamily="34" charset="0"/>
              <a:ea typeface="Verdana" panose="020B0604030504040204" pitchFamily="34" charset="0"/>
            </a:endParaRPr>
          </a:p>
        </p:txBody>
      </p:sp>
      <p:sp>
        <p:nvSpPr>
          <p:cNvPr id="2" name="Titel 1">
            <a:extLst>
              <a:ext uri="{FF2B5EF4-FFF2-40B4-BE49-F238E27FC236}">
                <a16:creationId xmlns:a16="http://schemas.microsoft.com/office/drawing/2014/main" id="{42F73CCA-8E15-488A-2D9A-0C8FEB851D38}"/>
              </a:ext>
            </a:extLst>
          </p:cNvPr>
          <p:cNvSpPr txBox="1">
            <a:spLocks/>
          </p:cNvSpPr>
          <p:nvPr/>
        </p:nvSpPr>
        <p:spPr>
          <a:xfrm>
            <a:off x="5578431" y="455880"/>
            <a:ext cx="6432715" cy="953215"/>
          </a:xfrm>
          <a:prstGeom prst="rect">
            <a:avLst/>
          </a:prstGeom>
        </p:spPr>
        <p:txBody>
          <a:bodyPr vert="horz" lIns="60960" tIns="30480" rIns="60960" bIns="30480" rtlCol="0" anchor="ctr">
            <a:noAutofit/>
          </a:bodyPr>
          <a:lstStyle>
            <a:lvl1pPr algn="l" defTabSz="914400" rtl="0" eaLnBrk="1" latinLnBrk="0" hangingPunct="1">
              <a:spcBef>
                <a:spcPct val="0"/>
              </a:spcBef>
              <a:buNone/>
              <a:defRPr sz="8000" b="1" i="0" kern="1200">
                <a:solidFill>
                  <a:schemeClr val="tx1"/>
                </a:solidFill>
                <a:latin typeface="Amsi Pro Cond Bold Italic" panose="020B0A06020201010104" pitchFamily="34" charset="77"/>
                <a:ea typeface="+mj-ea"/>
                <a:cs typeface="+mj-cs"/>
              </a:defRPr>
            </a:lvl1pPr>
          </a:lstStyle>
          <a:p>
            <a:r>
              <a:rPr lang="nl-NL" sz="5334" dirty="0"/>
              <a:t>Doelstelling assessment</a:t>
            </a:r>
            <a:endParaRPr lang="nl-BE" sz="5334" dirty="0"/>
          </a:p>
        </p:txBody>
      </p:sp>
      <p:pic>
        <p:nvPicPr>
          <p:cNvPr id="5" name="Google Shape;214;p40">
            <a:extLst>
              <a:ext uri="{FF2B5EF4-FFF2-40B4-BE49-F238E27FC236}">
                <a16:creationId xmlns:a16="http://schemas.microsoft.com/office/drawing/2014/main" id="{9EB60879-7FCE-56D1-7757-8AE3242B72DB}"/>
              </a:ext>
            </a:extLst>
          </p:cNvPr>
          <p:cNvPicPr preferRelativeResize="0"/>
          <p:nvPr/>
        </p:nvPicPr>
        <p:blipFill rotWithShape="1">
          <a:blip r:embed="rId4">
            <a:alphaModFix/>
          </a:blip>
          <a:srcRect/>
          <a:stretch/>
        </p:blipFill>
        <p:spPr>
          <a:xfrm>
            <a:off x="0" y="6537652"/>
            <a:ext cx="12192000" cy="330339"/>
          </a:xfrm>
          <a:prstGeom prst="rect">
            <a:avLst/>
          </a:prstGeom>
          <a:noFill/>
          <a:ln>
            <a:noFill/>
          </a:ln>
        </p:spPr>
      </p:pic>
    </p:spTree>
    <p:extLst>
      <p:ext uri="{BB962C8B-B14F-4D97-AF65-F5344CB8AC3E}">
        <p14:creationId xmlns:p14="http://schemas.microsoft.com/office/powerpoint/2010/main" val="123535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0A2C8-BF80-F7EA-2E8C-A846E0248116}"/>
              </a:ext>
            </a:extLst>
          </p:cNvPr>
          <p:cNvSpPr>
            <a:spLocks noGrp="1"/>
          </p:cNvSpPr>
          <p:nvPr>
            <p:ph type="title"/>
          </p:nvPr>
        </p:nvSpPr>
        <p:spPr>
          <a:xfrm>
            <a:off x="666749" y="485924"/>
            <a:ext cx="9509704" cy="953215"/>
          </a:xfrm>
        </p:spPr>
        <p:txBody>
          <a:bodyPr/>
          <a:lstStyle/>
          <a:p>
            <a:r>
              <a:rPr lang="nl-NL" dirty="0"/>
              <a:t>Aanbod assessment</a:t>
            </a:r>
            <a:endParaRPr lang="nl-BE" dirty="0"/>
          </a:p>
        </p:txBody>
      </p:sp>
      <p:sp>
        <p:nvSpPr>
          <p:cNvPr id="3" name="Tijdelijke aanduiding voor afbeelding 2">
            <a:extLst>
              <a:ext uri="{FF2B5EF4-FFF2-40B4-BE49-F238E27FC236}">
                <a16:creationId xmlns:a16="http://schemas.microsoft.com/office/drawing/2014/main" id="{91445D40-257E-4BF8-680C-2D3EAE599C79}"/>
              </a:ext>
            </a:extLst>
          </p:cNvPr>
          <p:cNvSpPr>
            <a:spLocks noGrp="1"/>
          </p:cNvSpPr>
          <p:nvPr>
            <p:ph type="pic" sz="quarter" idx="15"/>
          </p:nvPr>
        </p:nvSpPr>
        <p:spPr/>
        <p:txBody>
          <a:bodyPr/>
          <a:lstStyle/>
          <a:p>
            <a:endParaRPr lang="nl-BE" dirty="0"/>
          </a:p>
        </p:txBody>
      </p:sp>
      <p:sp>
        <p:nvSpPr>
          <p:cNvPr id="4" name="Tijdelijke aanduiding voor afbeelding 3">
            <a:extLst>
              <a:ext uri="{FF2B5EF4-FFF2-40B4-BE49-F238E27FC236}">
                <a16:creationId xmlns:a16="http://schemas.microsoft.com/office/drawing/2014/main" id="{AE43807C-AE38-DD10-7E46-03C1D624F96A}"/>
              </a:ext>
            </a:extLst>
          </p:cNvPr>
          <p:cNvSpPr>
            <a:spLocks noGrp="1"/>
          </p:cNvSpPr>
          <p:nvPr>
            <p:ph type="pic" sz="quarter" idx="16"/>
          </p:nvPr>
        </p:nvSpPr>
        <p:spPr/>
        <p:txBody>
          <a:bodyPr/>
          <a:lstStyle/>
          <a:p>
            <a:endParaRPr lang="nl-BE"/>
          </a:p>
        </p:txBody>
      </p:sp>
      <p:sp>
        <p:nvSpPr>
          <p:cNvPr id="5" name="Tijdelijke aanduiding voor afbeelding 4">
            <a:extLst>
              <a:ext uri="{FF2B5EF4-FFF2-40B4-BE49-F238E27FC236}">
                <a16:creationId xmlns:a16="http://schemas.microsoft.com/office/drawing/2014/main" id="{3DE801F0-0C8D-4545-84A0-07C5C2D1C8CE}"/>
              </a:ext>
            </a:extLst>
          </p:cNvPr>
          <p:cNvSpPr>
            <a:spLocks noGrp="1"/>
          </p:cNvSpPr>
          <p:nvPr>
            <p:ph type="pic" sz="quarter" idx="17"/>
          </p:nvPr>
        </p:nvSpPr>
        <p:spPr/>
        <p:txBody>
          <a:bodyPr/>
          <a:lstStyle/>
          <a:p>
            <a:endParaRPr lang="nl-BE"/>
          </a:p>
        </p:txBody>
      </p:sp>
      <p:sp>
        <p:nvSpPr>
          <p:cNvPr id="6" name="Tijdelijke aanduiding voor tekst 5">
            <a:extLst>
              <a:ext uri="{FF2B5EF4-FFF2-40B4-BE49-F238E27FC236}">
                <a16:creationId xmlns:a16="http://schemas.microsoft.com/office/drawing/2014/main" id="{A423A0D8-BDCA-55C6-B8B5-EADA16311E59}"/>
              </a:ext>
            </a:extLst>
          </p:cNvPr>
          <p:cNvSpPr>
            <a:spLocks noGrp="1"/>
          </p:cNvSpPr>
          <p:nvPr>
            <p:ph type="body" sz="quarter" idx="18"/>
          </p:nvPr>
        </p:nvSpPr>
        <p:spPr/>
        <p:txBody>
          <a:bodyPr>
            <a:normAutofit fontScale="70000" lnSpcReduction="20000"/>
          </a:bodyPr>
          <a:lstStyle/>
          <a:p>
            <a:r>
              <a:rPr lang="nl-NL" dirty="0" err="1"/>
              <a:t>Jobgerelateerde</a:t>
            </a:r>
            <a:r>
              <a:rPr lang="nl-NL" dirty="0"/>
              <a:t> opdrachten</a:t>
            </a:r>
            <a:endParaRPr lang="nl-BE" dirty="0"/>
          </a:p>
          <a:p>
            <a:endParaRPr lang="nl-BE" dirty="0"/>
          </a:p>
        </p:txBody>
      </p:sp>
      <p:sp>
        <p:nvSpPr>
          <p:cNvPr id="7" name="Tijdelijke aanduiding voor tekst 6">
            <a:extLst>
              <a:ext uri="{FF2B5EF4-FFF2-40B4-BE49-F238E27FC236}">
                <a16:creationId xmlns:a16="http://schemas.microsoft.com/office/drawing/2014/main" id="{EAB4D943-00EF-3644-F970-0043DE8235E9}"/>
              </a:ext>
            </a:extLst>
          </p:cNvPr>
          <p:cNvSpPr>
            <a:spLocks noGrp="1"/>
          </p:cNvSpPr>
          <p:nvPr>
            <p:ph type="body" sz="quarter" idx="19"/>
          </p:nvPr>
        </p:nvSpPr>
        <p:spPr/>
        <p:txBody>
          <a:bodyPr>
            <a:normAutofit fontScale="85000" lnSpcReduction="10000"/>
          </a:bodyPr>
          <a:lstStyle/>
          <a:p>
            <a:r>
              <a:rPr lang="nl-NL" dirty="0"/>
              <a:t>In groep met begeleider</a:t>
            </a:r>
            <a:endParaRPr lang="nl-BE" dirty="0"/>
          </a:p>
          <a:p>
            <a:endParaRPr lang="nl-BE" dirty="0"/>
          </a:p>
        </p:txBody>
      </p:sp>
      <p:sp>
        <p:nvSpPr>
          <p:cNvPr id="8" name="Tijdelijke aanduiding voor tekst 7">
            <a:extLst>
              <a:ext uri="{FF2B5EF4-FFF2-40B4-BE49-F238E27FC236}">
                <a16:creationId xmlns:a16="http://schemas.microsoft.com/office/drawing/2014/main" id="{CDA2AFFA-66BF-190B-A0A8-E956DF625CBD}"/>
              </a:ext>
            </a:extLst>
          </p:cNvPr>
          <p:cNvSpPr>
            <a:spLocks noGrp="1"/>
          </p:cNvSpPr>
          <p:nvPr>
            <p:ph type="body" sz="quarter" idx="20"/>
          </p:nvPr>
        </p:nvSpPr>
        <p:spPr/>
        <p:txBody>
          <a:bodyPr>
            <a:normAutofit fontScale="92500" lnSpcReduction="10000"/>
          </a:bodyPr>
          <a:lstStyle/>
          <a:p>
            <a:r>
              <a:rPr lang="nl-BE" dirty="0"/>
              <a:t>Gevarieerd aanbod</a:t>
            </a:r>
          </a:p>
          <a:p>
            <a:endParaRPr lang="nl-BE" sz="800" dirty="0"/>
          </a:p>
        </p:txBody>
      </p:sp>
      <p:sp>
        <p:nvSpPr>
          <p:cNvPr id="12" name="Tijdelijke aanduiding voor voettekst 11">
            <a:extLst>
              <a:ext uri="{FF2B5EF4-FFF2-40B4-BE49-F238E27FC236}">
                <a16:creationId xmlns:a16="http://schemas.microsoft.com/office/drawing/2014/main" id="{81F4C322-5A4F-68B9-F5C2-A1FFC2C57671}"/>
              </a:ext>
            </a:extLst>
          </p:cNvPr>
          <p:cNvSpPr>
            <a:spLocks noGrp="1"/>
          </p:cNvSpPr>
          <p:nvPr>
            <p:ph type="ftr" sz="quarter" idx="11"/>
          </p:nvPr>
        </p:nvSpPr>
        <p:spPr/>
        <p:txBody>
          <a:bodyPr/>
          <a:lstStyle/>
          <a:p>
            <a:r>
              <a:rPr lang="en-US" dirty="0" err="1"/>
              <a:t>Functioneel</a:t>
            </a:r>
            <a:r>
              <a:rPr lang="en-US" dirty="0"/>
              <a:t> assessment</a:t>
            </a:r>
          </a:p>
        </p:txBody>
      </p:sp>
      <p:pic>
        <p:nvPicPr>
          <p:cNvPr id="9" name="Google Shape;214;p40">
            <a:extLst>
              <a:ext uri="{FF2B5EF4-FFF2-40B4-BE49-F238E27FC236}">
                <a16:creationId xmlns:a16="http://schemas.microsoft.com/office/drawing/2014/main" id="{B38781BA-A45C-72B6-3C02-8FE0BBB40259}"/>
              </a:ext>
            </a:extLst>
          </p:cNvPr>
          <p:cNvPicPr preferRelativeResize="0"/>
          <p:nvPr/>
        </p:nvPicPr>
        <p:blipFill rotWithShape="1">
          <a:blip r:embed="rId3">
            <a:alphaModFix/>
          </a:blip>
          <a:srcRect/>
          <a:stretch/>
        </p:blipFill>
        <p:spPr>
          <a:xfrm>
            <a:off x="0" y="6537652"/>
            <a:ext cx="12192000" cy="330339"/>
          </a:xfrm>
          <a:prstGeom prst="rect">
            <a:avLst/>
          </a:prstGeom>
          <a:noFill/>
          <a:ln>
            <a:noFill/>
          </a:ln>
        </p:spPr>
      </p:pic>
    </p:spTree>
    <p:extLst>
      <p:ext uri="{BB962C8B-B14F-4D97-AF65-F5344CB8AC3E}">
        <p14:creationId xmlns:p14="http://schemas.microsoft.com/office/powerpoint/2010/main" val="419971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0A2C8-BF80-F7EA-2E8C-A846E0248116}"/>
              </a:ext>
            </a:extLst>
          </p:cNvPr>
          <p:cNvSpPr>
            <a:spLocks noGrp="1"/>
          </p:cNvSpPr>
          <p:nvPr>
            <p:ph type="title"/>
          </p:nvPr>
        </p:nvSpPr>
        <p:spPr>
          <a:xfrm>
            <a:off x="666749" y="485924"/>
            <a:ext cx="9509704" cy="953215"/>
          </a:xfrm>
        </p:spPr>
        <p:txBody>
          <a:bodyPr/>
          <a:lstStyle/>
          <a:p>
            <a:r>
              <a:rPr lang="nl-NL" dirty="0"/>
              <a:t>Aanbod assessment</a:t>
            </a:r>
            <a:endParaRPr lang="nl-BE" dirty="0"/>
          </a:p>
        </p:txBody>
      </p:sp>
      <p:pic>
        <p:nvPicPr>
          <p:cNvPr id="10" name="Tijdelijke aanduiding voor afbeelding 9">
            <a:extLst>
              <a:ext uri="{FF2B5EF4-FFF2-40B4-BE49-F238E27FC236}">
                <a16:creationId xmlns:a16="http://schemas.microsoft.com/office/drawing/2014/main" id="{E1699C98-A359-3E94-C72E-1C5592CF558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20135" b="20135"/>
          <a:stretch/>
        </p:blipFill>
        <p:spPr>
          <a:prstGeom prst="rect">
            <a:avLst/>
          </a:prstGeom>
        </p:spPr>
      </p:pic>
      <p:pic>
        <p:nvPicPr>
          <p:cNvPr id="14" name="Tijdelijke aanduiding voor afbeelding 13">
            <a:extLst>
              <a:ext uri="{FF2B5EF4-FFF2-40B4-BE49-F238E27FC236}">
                <a16:creationId xmlns:a16="http://schemas.microsoft.com/office/drawing/2014/main" id="{6F7F6EC4-C940-0E41-E966-7A494E67D261}"/>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20135" b="20135"/>
          <a:stretch/>
        </p:blipFill>
        <p:spPr/>
      </p:pic>
      <p:sp>
        <p:nvSpPr>
          <p:cNvPr id="6" name="Tijdelijke aanduiding voor tekst 5">
            <a:extLst>
              <a:ext uri="{FF2B5EF4-FFF2-40B4-BE49-F238E27FC236}">
                <a16:creationId xmlns:a16="http://schemas.microsoft.com/office/drawing/2014/main" id="{A423A0D8-BDCA-55C6-B8B5-EADA16311E59}"/>
              </a:ext>
            </a:extLst>
          </p:cNvPr>
          <p:cNvSpPr>
            <a:spLocks noGrp="1"/>
          </p:cNvSpPr>
          <p:nvPr>
            <p:ph type="body" sz="quarter" idx="18"/>
          </p:nvPr>
        </p:nvSpPr>
        <p:spPr>
          <a:xfrm>
            <a:off x="666749" y="4718665"/>
            <a:ext cx="2920798" cy="630549"/>
          </a:xfrm>
        </p:spPr>
        <p:txBody>
          <a:bodyPr>
            <a:normAutofit fontScale="77500" lnSpcReduction="20000"/>
          </a:bodyPr>
          <a:lstStyle/>
          <a:p>
            <a:r>
              <a:rPr lang="nl-NL" dirty="0"/>
              <a:t>Staand en zittend, statisch en dynamisch</a:t>
            </a:r>
            <a:endParaRPr lang="nl-BE" dirty="0"/>
          </a:p>
          <a:p>
            <a:endParaRPr lang="nl-BE" dirty="0"/>
          </a:p>
        </p:txBody>
      </p:sp>
      <p:sp>
        <p:nvSpPr>
          <p:cNvPr id="7" name="Tijdelijke aanduiding voor tekst 6">
            <a:extLst>
              <a:ext uri="{FF2B5EF4-FFF2-40B4-BE49-F238E27FC236}">
                <a16:creationId xmlns:a16="http://schemas.microsoft.com/office/drawing/2014/main" id="{EAB4D943-00EF-3644-F970-0043DE8235E9}"/>
              </a:ext>
            </a:extLst>
          </p:cNvPr>
          <p:cNvSpPr>
            <a:spLocks noGrp="1"/>
          </p:cNvSpPr>
          <p:nvPr>
            <p:ph type="body" sz="quarter" idx="19"/>
          </p:nvPr>
        </p:nvSpPr>
        <p:spPr/>
        <p:txBody>
          <a:bodyPr>
            <a:normAutofit fontScale="92500" lnSpcReduction="10000"/>
          </a:bodyPr>
          <a:lstStyle/>
          <a:p>
            <a:r>
              <a:rPr lang="nl-BE" dirty="0"/>
              <a:t>Fysiek en administratief</a:t>
            </a:r>
          </a:p>
        </p:txBody>
      </p:sp>
      <p:sp>
        <p:nvSpPr>
          <p:cNvPr id="8" name="Tijdelijke aanduiding voor tekst 7">
            <a:extLst>
              <a:ext uri="{FF2B5EF4-FFF2-40B4-BE49-F238E27FC236}">
                <a16:creationId xmlns:a16="http://schemas.microsoft.com/office/drawing/2014/main" id="{CDA2AFFA-66BF-190B-A0A8-E956DF625CBD}"/>
              </a:ext>
            </a:extLst>
          </p:cNvPr>
          <p:cNvSpPr>
            <a:spLocks noGrp="1"/>
          </p:cNvSpPr>
          <p:nvPr>
            <p:ph type="body" sz="quarter" idx="20"/>
          </p:nvPr>
        </p:nvSpPr>
        <p:spPr/>
        <p:txBody>
          <a:bodyPr>
            <a:normAutofit fontScale="92500" lnSpcReduction="10000"/>
          </a:bodyPr>
          <a:lstStyle/>
          <a:p>
            <a:r>
              <a:rPr lang="nl-BE" dirty="0"/>
              <a:t>Intern en extern</a:t>
            </a:r>
          </a:p>
          <a:p>
            <a:endParaRPr lang="nl-BE" sz="800" dirty="0"/>
          </a:p>
        </p:txBody>
      </p:sp>
      <p:sp>
        <p:nvSpPr>
          <p:cNvPr id="12" name="Tijdelijke aanduiding voor voettekst 11">
            <a:extLst>
              <a:ext uri="{FF2B5EF4-FFF2-40B4-BE49-F238E27FC236}">
                <a16:creationId xmlns:a16="http://schemas.microsoft.com/office/drawing/2014/main" id="{81F4C322-5A4F-68B9-F5C2-A1FFC2C57671}"/>
              </a:ext>
            </a:extLst>
          </p:cNvPr>
          <p:cNvSpPr>
            <a:spLocks noGrp="1"/>
          </p:cNvSpPr>
          <p:nvPr>
            <p:ph type="ftr" sz="quarter" idx="11"/>
          </p:nvPr>
        </p:nvSpPr>
        <p:spPr/>
        <p:txBody>
          <a:bodyPr/>
          <a:lstStyle/>
          <a:p>
            <a:r>
              <a:rPr lang="en-US" dirty="0" err="1"/>
              <a:t>Functioneel</a:t>
            </a:r>
            <a:r>
              <a:rPr lang="en-US" dirty="0"/>
              <a:t> assessment</a:t>
            </a:r>
          </a:p>
        </p:txBody>
      </p:sp>
      <p:pic>
        <p:nvPicPr>
          <p:cNvPr id="18" name="Tijdelijke aanduiding voor afbeelding 17" descr="Afbeelding met kleding, persoon, Menselijk gezicht, Kok&#10;&#10;Automatisch gegenereerde beschrijving">
            <a:extLst>
              <a:ext uri="{FF2B5EF4-FFF2-40B4-BE49-F238E27FC236}">
                <a16:creationId xmlns:a16="http://schemas.microsoft.com/office/drawing/2014/main" id="{1FEE24C4-8478-A10C-172A-B6BF1322DB9A}"/>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20135" b="20135"/>
          <a:stretch>
            <a:fillRect/>
          </a:stretch>
        </p:blipFill>
        <p:spPr/>
      </p:pic>
      <p:pic>
        <p:nvPicPr>
          <p:cNvPr id="3" name="Google Shape;214;p40">
            <a:extLst>
              <a:ext uri="{FF2B5EF4-FFF2-40B4-BE49-F238E27FC236}">
                <a16:creationId xmlns:a16="http://schemas.microsoft.com/office/drawing/2014/main" id="{3704251D-1A01-93AA-D3AE-17409758084D}"/>
              </a:ext>
            </a:extLst>
          </p:cNvPr>
          <p:cNvPicPr preferRelativeResize="0"/>
          <p:nvPr/>
        </p:nvPicPr>
        <p:blipFill rotWithShape="1">
          <a:blip r:embed="rId6">
            <a:alphaModFix/>
          </a:blip>
          <a:srcRect/>
          <a:stretch/>
        </p:blipFill>
        <p:spPr>
          <a:xfrm>
            <a:off x="0" y="6537652"/>
            <a:ext cx="12192000" cy="330339"/>
          </a:xfrm>
          <a:prstGeom prst="rect">
            <a:avLst/>
          </a:prstGeom>
          <a:noFill/>
          <a:ln>
            <a:noFill/>
          </a:ln>
        </p:spPr>
      </p:pic>
    </p:spTree>
    <p:extLst>
      <p:ext uri="{BB962C8B-B14F-4D97-AF65-F5344CB8AC3E}">
        <p14:creationId xmlns:p14="http://schemas.microsoft.com/office/powerpoint/2010/main" val="3178188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0A2C8-BF80-F7EA-2E8C-A846E0248116}"/>
              </a:ext>
            </a:extLst>
          </p:cNvPr>
          <p:cNvSpPr>
            <a:spLocks noGrp="1"/>
          </p:cNvSpPr>
          <p:nvPr>
            <p:ph type="title"/>
          </p:nvPr>
        </p:nvSpPr>
        <p:spPr>
          <a:xfrm>
            <a:off x="666749" y="485924"/>
            <a:ext cx="9509704" cy="953215"/>
          </a:xfrm>
        </p:spPr>
        <p:txBody>
          <a:bodyPr/>
          <a:lstStyle/>
          <a:p>
            <a:r>
              <a:rPr lang="nl-NL" dirty="0"/>
              <a:t>Aanbod assessment</a:t>
            </a:r>
            <a:endParaRPr lang="nl-BE" dirty="0"/>
          </a:p>
        </p:txBody>
      </p:sp>
      <p:pic>
        <p:nvPicPr>
          <p:cNvPr id="10" name="Tijdelijke aanduiding voor afbeelding 9">
            <a:extLst>
              <a:ext uri="{FF2B5EF4-FFF2-40B4-BE49-F238E27FC236}">
                <a16:creationId xmlns:a16="http://schemas.microsoft.com/office/drawing/2014/main" id="{95DEA2D7-F4FC-BA39-111B-0C5C3FDFD35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578" b="3578"/>
          <a:stretch/>
        </p:blipFill>
        <p:spPr>
          <a:xfrm>
            <a:off x="685800" y="1651001"/>
            <a:ext cx="2901747" cy="2697735"/>
          </a:xfrm>
        </p:spPr>
      </p:pic>
      <p:pic>
        <p:nvPicPr>
          <p:cNvPr id="15" name="Tijdelijke aanduiding voor afbeelding 14" descr="Afbeelding met persoon, Menselijk gezicht, kleding, muur&#10;&#10;Automatisch gegenereerde beschrijving">
            <a:extLst>
              <a:ext uri="{FF2B5EF4-FFF2-40B4-BE49-F238E27FC236}">
                <a16:creationId xmlns:a16="http://schemas.microsoft.com/office/drawing/2014/main" id="{A5AAD2B2-006D-283C-83D5-04329AE6CF16}"/>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3619" b="3619"/>
          <a:stretch>
            <a:fillRect/>
          </a:stretch>
        </p:blipFill>
        <p:spPr>
          <a:xfrm>
            <a:off x="4108450" y="1657351"/>
            <a:ext cx="2901950" cy="2695575"/>
          </a:xfrm>
        </p:spPr>
      </p:pic>
      <p:pic>
        <p:nvPicPr>
          <p:cNvPr id="13" name="Tijdelijke aanduiding voor afbeelding 12">
            <a:extLst>
              <a:ext uri="{FF2B5EF4-FFF2-40B4-BE49-F238E27FC236}">
                <a16:creationId xmlns:a16="http://schemas.microsoft.com/office/drawing/2014/main" id="{7D06FD18-71A4-9038-2860-1E851C4442E4}"/>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t="21096" b="21096"/>
          <a:stretch/>
        </p:blipFill>
        <p:spPr>
          <a:xfrm>
            <a:off x="7531892" y="1651000"/>
            <a:ext cx="2901747" cy="2695158"/>
          </a:xfrm>
        </p:spPr>
      </p:pic>
      <p:sp>
        <p:nvSpPr>
          <p:cNvPr id="6" name="Tijdelijke aanduiding voor tekst 5">
            <a:extLst>
              <a:ext uri="{FF2B5EF4-FFF2-40B4-BE49-F238E27FC236}">
                <a16:creationId xmlns:a16="http://schemas.microsoft.com/office/drawing/2014/main" id="{A423A0D8-BDCA-55C6-B8B5-EADA16311E59}"/>
              </a:ext>
            </a:extLst>
          </p:cNvPr>
          <p:cNvSpPr>
            <a:spLocks noGrp="1"/>
          </p:cNvSpPr>
          <p:nvPr>
            <p:ph type="body" sz="quarter" idx="18"/>
          </p:nvPr>
        </p:nvSpPr>
        <p:spPr>
          <a:xfrm>
            <a:off x="666749" y="4718665"/>
            <a:ext cx="2920798" cy="630549"/>
          </a:xfrm>
        </p:spPr>
        <p:txBody>
          <a:bodyPr>
            <a:normAutofit fontScale="77500" lnSpcReduction="20000"/>
          </a:bodyPr>
          <a:lstStyle/>
          <a:p>
            <a:r>
              <a:rPr lang="nl-BE" dirty="0"/>
              <a:t>Observaties </a:t>
            </a:r>
            <a:r>
              <a:rPr lang="nl-BE" dirty="0" err="1"/>
              <a:t>adhv</a:t>
            </a:r>
            <a:r>
              <a:rPr lang="nl-BE" dirty="0"/>
              <a:t> WAKKER-methode</a:t>
            </a:r>
          </a:p>
          <a:p>
            <a:endParaRPr lang="nl-BE" dirty="0"/>
          </a:p>
        </p:txBody>
      </p:sp>
      <p:sp>
        <p:nvSpPr>
          <p:cNvPr id="7" name="Tijdelijke aanduiding voor tekst 6">
            <a:extLst>
              <a:ext uri="{FF2B5EF4-FFF2-40B4-BE49-F238E27FC236}">
                <a16:creationId xmlns:a16="http://schemas.microsoft.com/office/drawing/2014/main" id="{EAB4D943-00EF-3644-F970-0043DE8235E9}"/>
              </a:ext>
            </a:extLst>
          </p:cNvPr>
          <p:cNvSpPr>
            <a:spLocks noGrp="1"/>
          </p:cNvSpPr>
          <p:nvPr>
            <p:ph type="body" sz="quarter" idx="19"/>
          </p:nvPr>
        </p:nvSpPr>
        <p:spPr/>
        <p:txBody>
          <a:bodyPr>
            <a:normAutofit fontScale="77500" lnSpcReduction="20000"/>
          </a:bodyPr>
          <a:lstStyle/>
          <a:p>
            <a:r>
              <a:rPr lang="nl-BE" dirty="0"/>
              <a:t>Zelfreflectie na elk moment</a:t>
            </a:r>
          </a:p>
        </p:txBody>
      </p:sp>
      <p:sp>
        <p:nvSpPr>
          <p:cNvPr id="8" name="Tijdelijke aanduiding voor tekst 7">
            <a:extLst>
              <a:ext uri="{FF2B5EF4-FFF2-40B4-BE49-F238E27FC236}">
                <a16:creationId xmlns:a16="http://schemas.microsoft.com/office/drawing/2014/main" id="{CDA2AFFA-66BF-190B-A0A8-E956DF625CBD}"/>
              </a:ext>
            </a:extLst>
          </p:cNvPr>
          <p:cNvSpPr>
            <a:spLocks noGrp="1"/>
          </p:cNvSpPr>
          <p:nvPr>
            <p:ph type="body" sz="quarter" idx="20"/>
          </p:nvPr>
        </p:nvSpPr>
        <p:spPr/>
        <p:txBody>
          <a:bodyPr>
            <a:normAutofit fontScale="70000" lnSpcReduction="20000"/>
          </a:bodyPr>
          <a:lstStyle/>
          <a:p>
            <a:r>
              <a:rPr lang="nl-BE" dirty="0"/>
              <a:t>Verslag </a:t>
            </a:r>
            <a:r>
              <a:rPr lang="nl-BE" dirty="0" err="1"/>
              <a:t>obv</a:t>
            </a:r>
            <a:r>
              <a:rPr lang="nl-BE" dirty="0"/>
              <a:t> ICF-categorieën</a:t>
            </a:r>
          </a:p>
          <a:p>
            <a:endParaRPr lang="nl-BE" sz="800" dirty="0"/>
          </a:p>
        </p:txBody>
      </p:sp>
      <p:sp>
        <p:nvSpPr>
          <p:cNvPr id="12" name="Tijdelijke aanduiding voor voettekst 11">
            <a:extLst>
              <a:ext uri="{FF2B5EF4-FFF2-40B4-BE49-F238E27FC236}">
                <a16:creationId xmlns:a16="http://schemas.microsoft.com/office/drawing/2014/main" id="{81F4C322-5A4F-68B9-F5C2-A1FFC2C57671}"/>
              </a:ext>
            </a:extLst>
          </p:cNvPr>
          <p:cNvSpPr>
            <a:spLocks noGrp="1"/>
          </p:cNvSpPr>
          <p:nvPr>
            <p:ph type="ftr" sz="quarter" idx="11"/>
          </p:nvPr>
        </p:nvSpPr>
        <p:spPr/>
        <p:txBody>
          <a:bodyPr/>
          <a:lstStyle/>
          <a:p>
            <a:r>
              <a:rPr lang="en-US" dirty="0" err="1"/>
              <a:t>Functioneel</a:t>
            </a:r>
            <a:r>
              <a:rPr lang="en-US" dirty="0"/>
              <a:t> assessment</a:t>
            </a:r>
          </a:p>
        </p:txBody>
      </p:sp>
      <p:pic>
        <p:nvPicPr>
          <p:cNvPr id="3" name="Google Shape;214;p40">
            <a:extLst>
              <a:ext uri="{FF2B5EF4-FFF2-40B4-BE49-F238E27FC236}">
                <a16:creationId xmlns:a16="http://schemas.microsoft.com/office/drawing/2014/main" id="{178B1132-D913-B31B-809A-5EC1A0A2C3CE}"/>
              </a:ext>
            </a:extLst>
          </p:cNvPr>
          <p:cNvPicPr preferRelativeResize="0"/>
          <p:nvPr/>
        </p:nvPicPr>
        <p:blipFill rotWithShape="1">
          <a:blip r:embed="rId6">
            <a:alphaModFix/>
          </a:blip>
          <a:srcRect/>
          <a:stretch/>
        </p:blipFill>
        <p:spPr>
          <a:xfrm>
            <a:off x="0" y="6537652"/>
            <a:ext cx="12192000" cy="330339"/>
          </a:xfrm>
          <a:prstGeom prst="rect">
            <a:avLst/>
          </a:prstGeom>
          <a:noFill/>
          <a:ln>
            <a:noFill/>
          </a:ln>
        </p:spPr>
      </p:pic>
    </p:spTree>
    <p:extLst>
      <p:ext uri="{BB962C8B-B14F-4D97-AF65-F5344CB8AC3E}">
        <p14:creationId xmlns:p14="http://schemas.microsoft.com/office/powerpoint/2010/main" val="1860773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2500"/>
              <a:buNone/>
            </a:pPr>
            <a:r>
              <a:rPr lang="nl-BE" sz="3200" b="1" dirty="0">
                <a:latin typeface="Calibri"/>
                <a:ea typeface="Calibri"/>
                <a:cs typeface="Calibri"/>
                <a:sym typeface="Calibri"/>
              </a:rPr>
              <a:t> “Sociale contacten zijn belangrijk, terug naar buiten komen en structuur.” </a:t>
            </a:r>
            <a:endParaRPr sz="3200" b="1" dirty="0"/>
          </a:p>
        </p:txBody>
      </p:sp>
      <p:sp>
        <p:nvSpPr>
          <p:cNvPr id="2" name="Tijdelijke aanduiding voor tekst 1">
            <a:extLst>
              <a:ext uri="{FF2B5EF4-FFF2-40B4-BE49-F238E27FC236}">
                <a16:creationId xmlns:a16="http://schemas.microsoft.com/office/drawing/2014/main" id="{7987B055-D237-2612-5C7F-64EE7158A58A}"/>
              </a:ext>
            </a:extLst>
          </p:cNvPr>
          <p:cNvSpPr>
            <a:spLocks noGrp="1"/>
          </p:cNvSpPr>
          <p:nvPr>
            <p:ph type="body" idx="1"/>
          </p:nvPr>
        </p:nvSpPr>
        <p:spPr/>
        <p:txBody>
          <a:bodyPr/>
          <a:lstStyle/>
          <a:p>
            <a:pPr marL="114300" marR="0" lvl="0" indent="0" algn="l" defTabSz="914400" rtl="0" eaLnBrk="1" fontAlgn="auto" latinLnBrk="0" hangingPunct="1">
              <a:lnSpc>
                <a:spcPct val="107000"/>
              </a:lnSpc>
              <a:spcBef>
                <a:spcPts val="1000"/>
              </a:spcBef>
              <a:spcAft>
                <a:spcPts val="800"/>
              </a:spcAft>
              <a:buClr>
                <a:srgbClr val="000000"/>
              </a:buClr>
              <a:buSzPts val="1800"/>
              <a:buNone/>
              <a:tabLst/>
              <a:defRPr/>
            </a:pPr>
            <a:r>
              <a:rPr lang="nl-NL" sz="2800" kern="100" dirty="0">
                <a:effectLst/>
                <a:latin typeface="Calibri" panose="020F0502020204030204" pitchFamily="34" charset="0"/>
                <a:ea typeface="Calibri" panose="020F0502020204030204" pitchFamily="34" charset="0"/>
                <a:cs typeface="Times New Roman" panose="02020603050405020304" pitchFamily="18" charset="0"/>
              </a:rPr>
              <a:t>Vaste momenten </a:t>
            </a:r>
            <a:r>
              <a:rPr kumimoji="0" lang="nl-NL" sz="28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op dinsdag en donderdag</a:t>
            </a:r>
            <a:r>
              <a:rPr lang="nl-BE" sz="18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nl-NL" sz="2800" kern="100" dirty="0">
                <a:effectLst/>
                <a:latin typeface="Calibri" panose="020F0502020204030204" pitchFamily="34" charset="0"/>
                <a:ea typeface="Calibri" panose="020F0502020204030204" pitchFamily="34" charset="0"/>
                <a:cs typeface="Times New Roman" panose="02020603050405020304" pitchFamily="18" charset="0"/>
              </a:rPr>
              <a:t>van 9u30 tot 15u30 en een halve dag van 9u30 tot 12u30. </a:t>
            </a:r>
          </a:p>
          <a:p>
            <a:pPr marR="0" lvl="0" algn="l" defTabSz="914400" rtl="0" eaLnBrk="1" fontAlgn="auto" latinLnBrk="0" hangingPunct="1">
              <a:lnSpc>
                <a:spcPct val="107000"/>
              </a:lnSpc>
              <a:spcBef>
                <a:spcPts val="1000"/>
              </a:spcBef>
              <a:spcAft>
                <a:spcPts val="800"/>
              </a:spcAft>
              <a:buClr>
                <a:srgbClr val="000000"/>
              </a:buClr>
              <a:buSzPts val="1800"/>
              <a:buFont typeface="Wingdings" panose="05000000000000000000" pitchFamily="2" charset="2"/>
              <a:buChar char="è"/>
              <a:tabLst/>
              <a:defRPr/>
            </a:pPr>
            <a:r>
              <a:rPr lang="nl-NL" kern="100" dirty="0">
                <a:latin typeface="Calibri" panose="020F0502020204030204" pitchFamily="34" charset="0"/>
                <a:cs typeface="Times New Roman" panose="02020603050405020304" pitchFamily="18" charset="0"/>
                <a:sym typeface="Wingdings" panose="05000000000000000000" pitchFamily="2" charset="2"/>
              </a:rPr>
              <a:t>Me-time voor de vrouwen</a:t>
            </a:r>
          </a:p>
          <a:p>
            <a:pPr marR="0" lvl="0" algn="l" defTabSz="914400" rtl="0" eaLnBrk="1" fontAlgn="auto" latinLnBrk="0" hangingPunct="1">
              <a:lnSpc>
                <a:spcPct val="107000"/>
              </a:lnSpc>
              <a:spcBef>
                <a:spcPts val="1000"/>
              </a:spcBef>
              <a:spcAft>
                <a:spcPts val="800"/>
              </a:spcAft>
              <a:buClr>
                <a:srgbClr val="000000"/>
              </a:buClr>
              <a:buSzPts val="1800"/>
              <a:buFont typeface="Wingdings" panose="05000000000000000000" pitchFamily="2" charset="2"/>
              <a:buChar char="è"/>
              <a:tabLst/>
              <a:defRPr/>
            </a:pPr>
            <a:r>
              <a:rPr lang="nl-NL" sz="2800" dirty="0">
                <a:effectLst/>
                <a:latin typeface="Calibri" panose="020F0502020204030204" pitchFamily="34" charset="0"/>
                <a:ea typeface="Calibri" panose="020F0502020204030204" pitchFamily="34" charset="0"/>
                <a:cs typeface="Times New Roman" panose="02020603050405020304" pitchFamily="18" charset="0"/>
              </a:rPr>
              <a:t>het momentum om terug te wennen aan een dag/nachtritme voor de mannen</a:t>
            </a:r>
            <a:endParaRPr lang="nl-BE" dirty="0"/>
          </a:p>
        </p:txBody>
      </p:sp>
      <p:pic>
        <p:nvPicPr>
          <p:cNvPr id="166" name="Google Shape;166;p35"/>
          <p:cNvPicPr preferRelativeResize="0"/>
          <p:nvPr/>
        </p:nvPicPr>
        <p:blipFill rotWithShape="1">
          <a:blip r:embed="rId3">
            <a:alphaModFix/>
          </a:blip>
          <a:srcRect/>
          <a:stretch/>
        </p:blipFill>
        <p:spPr>
          <a:xfrm>
            <a:off x="0" y="6537652"/>
            <a:ext cx="12192000" cy="330339"/>
          </a:xfrm>
          <a:prstGeom prst="rect">
            <a:avLst/>
          </a:prstGeom>
          <a:noFill/>
          <a:ln>
            <a:noFill/>
          </a:ln>
        </p:spPr>
      </p:pic>
      <p:pic>
        <p:nvPicPr>
          <p:cNvPr id="167" name="Google Shape;167;p35"/>
          <p:cNvPicPr preferRelativeResize="0"/>
          <p:nvPr/>
        </p:nvPicPr>
        <p:blipFill rotWithShape="1">
          <a:blip r:embed="rId4">
            <a:alphaModFix/>
          </a:blip>
          <a:srcRect r="6998"/>
          <a:stretch/>
        </p:blipFill>
        <p:spPr>
          <a:xfrm>
            <a:off x="0" y="0"/>
            <a:ext cx="12192000" cy="739343"/>
          </a:xfrm>
          <a:prstGeom prst="rect">
            <a:avLst/>
          </a:prstGeom>
          <a:noFill/>
          <a:ln>
            <a:noFill/>
          </a:ln>
        </p:spPr>
      </p:pic>
      <p:pic>
        <p:nvPicPr>
          <p:cNvPr id="168" name="Google Shape;168;p35"/>
          <p:cNvPicPr preferRelativeResize="0"/>
          <p:nvPr/>
        </p:nvPicPr>
        <p:blipFill rotWithShape="1">
          <a:blip r:embed="rId5">
            <a:alphaModFix/>
          </a:blip>
          <a:srcRect/>
          <a:stretch/>
        </p:blipFill>
        <p:spPr>
          <a:xfrm>
            <a:off x="11235306" y="41271"/>
            <a:ext cx="917196" cy="917196"/>
          </a:xfrm>
          <a:prstGeom prst="ellipse">
            <a:avLst/>
          </a:prstGeom>
          <a:noFill/>
          <a:ln>
            <a:noFill/>
          </a:ln>
        </p:spPr>
      </p:pic>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1239</Words>
  <Application>Microsoft Office PowerPoint</Application>
  <PresentationFormat>Breedbeeld</PresentationFormat>
  <Paragraphs>219</Paragraphs>
  <Slides>44</Slides>
  <Notes>38</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44</vt:i4>
      </vt:variant>
    </vt:vector>
  </HeadingPairs>
  <TitlesOfParts>
    <vt:vector size="52" baseType="lpstr">
      <vt:lpstr>Open Sans</vt:lpstr>
      <vt:lpstr>Verdana</vt:lpstr>
      <vt:lpstr>Amsi Pro Cond Bold Italic</vt:lpstr>
      <vt:lpstr>Amsi Pro Bold Italic</vt:lpstr>
      <vt:lpstr>Calibri</vt:lpstr>
      <vt:lpstr>Arial</vt:lpstr>
      <vt:lpstr>Wingdings</vt:lpstr>
      <vt:lpstr>Kantoorthema</vt:lpstr>
      <vt:lpstr>PowerPoint-presentatie</vt:lpstr>
      <vt:lpstr>PowerPoint-presentatie</vt:lpstr>
      <vt:lpstr> Stroom T</vt:lpstr>
      <vt:lpstr>“Het is een proces van zelfinzicht en loslaten van het verleden.” </vt:lpstr>
      <vt:lpstr>PowerPoint-presentatie</vt:lpstr>
      <vt:lpstr>Aanbod assessment</vt:lpstr>
      <vt:lpstr>Aanbod assessment</vt:lpstr>
      <vt:lpstr>Aanbod assessment</vt:lpstr>
      <vt:lpstr> “Sociale contacten zijn belangrijk, terug naar buiten komen en structuur.” </vt:lpstr>
      <vt:lpstr>Verslaving, justitie en mentale gezondheid</vt:lpstr>
      <vt:lpstr>“In het begin was het moeilijk maar  we zitten hier allemaal met een reden…”</vt:lpstr>
      <vt:lpstr>PowerPoint-presentatie</vt:lpstr>
      <vt:lpstr>Bedankt! </vt:lpstr>
      <vt:lpstr>“Als je me voor het traject zou vragen of ik iets anders zou willen doen, dan zou ik gelachen hebben.  Door de gesprekken zie ik in dat ik beter open sta voor andere dingen, dat ik mijn lichamelijke klachten niet mag negeren.”</vt:lpstr>
      <vt:lpstr>PowerPoint-presentatie</vt:lpstr>
      <vt:lpstr>PowerPoint-presentatie</vt:lpstr>
      <vt:lpstr>PowerPoint-presentatie</vt:lpstr>
      <vt:lpstr>PowerPoint-presentatie</vt:lpstr>
      <vt:lpstr>PowerPoint-presentatie</vt:lpstr>
      <vt:lpstr>PowerPoint-presentatie</vt:lpstr>
      <vt:lpstr> Wat werkte er?</vt:lpstr>
      <vt:lpstr> Uitdagingen</vt:lpstr>
      <vt:lpstr>PowerPoint-presentatie</vt:lpstr>
      <vt:lpstr>PowerPoint-presentatie</vt:lpstr>
      <vt:lpstr> </vt:lpstr>
      <vt:lpstr> </vt:lpstr>
      <vt:lpstr>Voor wie?</vt:lpstr>
      <vt:lpstr>PowerPoint-presentatie</vt:lpstr>
      <vt:lpstr>Doel</vt:lpstr>
      <vt:lpstr>Hoe?</vt:lpstr>
      <vt:lpstr>PowerPoint-presentatie</vt:lpstr>
      <vt:lpstr>Structurele partners</vt:lpstr>
      <vt:lpstr>Innoveren waar nodig</vt:lpstr>
      <vt:lpstr>Innoveren waar nodig</vt:lpstr>
      <vt:lpstr>PowerPoint-presentatie</vt:lpstr>
      <vt:lpstr>PowerPoint-presentatie</vt:lpstr>
      <vt:lpstr>PowerPoint-presentatie</vt:lpstr>
      <vt:lpstr>PowerPoint-presentatie</vt:lpstr>
      <vt:lpstr>PowerPoint-presentatie</vt:lpstr>
      <vt:lpstr>PowerPoint-presentatie</vt:lpstr>
      <vt:lpstr> </vt:lpstr>
      <vt:lpstr> </vt:lpstr>
      <vt:lpstr>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Greet Patho</dc:creator>
  <cp:lastModifiedBy>Bram Verheyen</cp:lastModifiedBy>
  <cp:revision>12</cp:revision>
  <dcterms:created xsi:type="dcterms:W3CDTF">2022-11-30T12:21:06Z</dcterms:created>
  <dcterms:modified xsi:type="dcterms:W3CDTF">2023-12-22T09:54:27Z</dcterms:modified>
</cp:coreProperties>
</file>